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51" r:id="rId2"/>
  </p:sldMasterIdLst>
  <p:notesMasterIdLst>
    <p:notesMasterId r:id="rId24"/>
  </p:notesMasterIdLst>
  <p:handoutMasterIdLst>
    <p:handoutMasterId r:id="rId25"/>
  </p:handoutMasterIdLst>
  <p:sldIdLst>
    <p:sldId id="411" r:id="rId3"/>
    <p:sldId id="537" r:id="rId4"/>
    <p:sldId id="552" r:id="rId5"/>
    <p:sldId id="534" r:id="rId6"/>
    <p:sldId id="528" r:id="rId7"/>
    <p:sldId id="527" r:id="rId8"/>
    <p:sldId id="540" r:id="rId9"/>
    <p:sldId id="542" r:id="rId10"/>
    <p:sldId id="539" r:id="rId11"/>
    <p:sldId id="544" r:id="rId12"/>
    <p:sldId id="543" r:id="rId13"/>
    <p:sldId id="554" r:id="rId14"/>
    <p:sldId id="545" r:id="rId15"/>
    <p:sldId id="538" r:id="rId16"/>
    <p:sldId id="541" r:id="rId17"/>
    <p:sldId id="546" r:id="rId18"/>
    <p:sldId id="535" r:id="rId19"/>
    <p:sldId id="547" r:id="rId20"/>
    <p:sldId id="548" r:id="rId21"/>
    <p:sldId id="549" r:id="rId22"/>
    <p:sldId id="550" r:id="rId23"/>
  </p:sldIdLst>
  <p:sldSz cx="9144000" cy="6858000" type="screen4x3"/>
  <p:notesSz cx="6797675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MS PGothic" pitchFamily="34" charset="-128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-louis Rastoin" initials="JLR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9900"/>
    <a:srgbClr val="CC3300"/>
    <a:srgbClr val="006600"/>
    <a:srgbClr val="CCFF33"/>
    <a:srgbClr val="800000"/>
    <a:srgbClr val="A50021"/>
    <a:srgbClr val="FF9933"/>
    <a:srgbClr val="33CC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1119" autoAdjust="0"/>
  </p:normalViewPr>
  <p:slideViewPr>
    <p:cSldViewPr>
      <p:cViewPr>
        <p:scale>
          <a:sx n="60" d="100"/>
          <a:sy n="60" d="100"/>
        </p:scale>
        <p:origin x="-1770" y="-23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2945975" cy="49722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6" tIns="45717" rIns="91436" bIns="45717" numCol="1" anchor="t" anchorCtr="0" compatLnSpc="1">
            <a:prstTxWarp prst="textNoShape">
              <a:avLst/>
            </a:prstTxWarp>
          </a:bodyPr>
          <a:lstStyle>
            <a:lvl1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 sz="1200">
                <a:latin typeface="Verdana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3850648" y="0"/>
            <a:ext cx="2945975" cy="49722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6" tIns="45717" rIns="91436" bIns="45717" numCol="1" anchor="t" anchorCtr="0" compatLnSpc="1">
            <a:prstTxWarp prst="textNoShape">
              <a:avLst/>
            </a:prstTxWarp>
          </a:bodyPr>
          <a:lstStyle>
            <a:lvl1pPr algn="r"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 sz="1200">
                <a:latin typeface="Verdana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fld id="{7B558E58-E78E-42C6-89C1-E91BDFD53821}" type="datetimeFigureOut">
              <a:rPr lang="fr-FR"/>
              <a:pPr>
                <a:defRPr/>
              </a:pPr>
              <a:t>18/05/2021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3" y="9427200"/>
            <a:ext cx="2945975" cy="49722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6" tIns="45717" rIns="91436" bIns="45717" numCol="1" anchor="b" anchorCtr="0" compatLnSpc="1">
            <a:prstTxWarp prst="textNoShape">
              <a:avLst/>
            </a:prstTxWarp>
          </a:bodyPr>
          <a:lstStyle>
            <a:lvl1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 sz="1200">
                <a:latin typeface="Verdana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3850648" y="9427200"/>
            <a:ext cx="2945975" cy="49722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36" tIns="45717" rIns="91436" bIns="45717" numCol="1" anchor="b" anchorCtr="0" compatLnSpc="1">
            <a:prstTxWarp prst="textNoShape">
              <a:avLst/>
            </a:prstTxWarp>
          </a:bodyPr>
          <a:lstStyle>
            <a:lvl1pPr algn="r"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 sz="1200">
                <a:latin typeface="Verdana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fld id="{06AA83CE-5F0E-4033-B776-7B7D553C9F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652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 noChangeArrowheads="1"/>
          </p:cNvSpPr>
          <p:nvPr/>
        </p:nvSpPr>
        <p:spPr bwMode="auto">
          <a:xfrm>
            <a:off x="2" y="2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771" name="AutoShape 2"/>
          <p:cNvSpPr>
            <a:spLocks noChangeArrowheads="1"/>
          </p:cNvSpPr>
          <p:nvPr/>
        </p:nvSpPr>
        <p:spPr bwMode="auto">
          <a:xfrm>
            <a:off x="2" y="2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772" name="AutoShape 3"/>
          <p:cNvSpPr>
            <a:spLocks noChangeArrowheads="1"/>
          </p:cNvSpPr>
          <p:nvPr/>
        </p:nvSpPr>
        <p:spPr bwMode="auto">
          <a:xfrm>
            <a:off x="2" y="2"/>
            <a:ext cx="6798729" cy="9928859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773" name="AutoShape 4"/>
          <p:cNvSpPr>
            <a:spLocks noChangeArrowheads="1"/>
          </p:cNvSpPr>
          <p:nvPr/>
        </p:nvSpPr>
        <p:spPr bwMode="auto">
          <a:xfrm>
            <a:off x="2" y="2"/>
            <a:ext cx="6798729" cy="9928859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774" name="AutoShape 5"/>
          <p:cNvSpPr>
            <a:spLocks noChangeArrowheads="1"/>
          </p:cNvSpPr>
          <p:nvPr/>
        </p:nvSpPr>
        <p:spPr bwMode="auto">
          <a:xfrm>
            <a:off x="2" y="2"/>
            <a:ext cx="6797675" cy="9928859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775" name="AutoShape 6"/>
          <p:cNvSpPr>
            <a:spLocks noChangeArrowheads="1"/>
          </p:cNvSpPr>
          <p:nvPr/>
        </p:nvSpPr>
        <p:spPr bwMode="auto">
          <a:xfrm>
            <a:off x="2" y="2"/>
            <a:ext cx="6797675" cy="9928859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2776" name="AutoShape 7"/>
          <p:cNvSpPr>
            <a:spLocks noChangeArrowheads="1"/>
          </p:cNvSpPr>
          <p:nvPr/>
        </p:nvSpPr>
        <p:spPr bwMode="auto">
          <a:xfrm>
            <a:off x="2" y="2"/>
            <a:ext cx="6797675" cy="9928859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lIns="91436" tIns="45717" rIns="91436" bIns="45717" anchor="ctr"/>
          <a:lstStyle/>
          <a:p>
            <a:pPr defTabSz="448692">
              <a:spcBef>
                <a:spcPct val="50000"/>
              </a:spcBef>
              <a:buClr>
                <a:srgbClr val="000000"/>
              </a:buClr>
              <a:buSzPct val="100000"/>
              <a:buFont typeface="Verdana" charset="0"/>
              <a:buNone/>
              <a:defRPr/>
            </a:pPr>
            <a:endParaRPr lang="fr-FR" sz="1400">
              <a:latin typeface="Verdan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7657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890750" y="-12812713"/>
            <a:ext cx="18078450" cy="135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9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79030" y="4716932"/>
            <a:ext cx="5425909" cy="4457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38595" cy="4861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8692">
              <a:lnSpc>
                <a:spcPct val="95000"/>
              </a:lnSpc>
              <a:buSzPct val="100000"/>
              <a:tabLst>
                <a:tab pos="724339" algn="l"/>
                <a:tab pos="1447146" algn="l"/>
                <a:tab pos="2171484" algn="l"/>
                <a:tab pos="2895823" algn="l"/>
              </a:tabLst>
              <a:defRPr sz="14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845375" y="0"/>
            <a:ext cx="2937540" cy="4861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8692">
              <a:lnSpc>
                <a:spcPct val="95000"/>
              </a:lnSpc>
              <a:buSzPct val="100000"/>
              <a:tabLst>
                <a:tab pos="724339" algn="l"/>
                <a:tab pos="1447146" algn="l"/>
                <a:tab pos="2171484" algn="l"/>
                <a:tab pos="2895823" algn="l"/>
              </a:tabLst>
              <a:defRPr sz="14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1" y="9431641"/>
            <a:ext cx="2938595" cy="4861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8692">
              <a:lnSpc>
                <a:spcPct val="95000"/>
              </a:lnSpc>
              <a:buSzPct val="100000"/>
              <a:tabLst>
                <a:tab pos="724339" algn="l"/>
                <a:tab pos="1447146" algn="l"/>
                <a:tab pos="2171484" algn="l"/>
                <a:tab pos="2895823" algn="l"/>
              </a:tabLst>
              <a:defRPr sz="14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845375" y="9431641"/>
            <a:ext cx="2937540" cy="4861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8692">
              <a:lnSpc>
                <a:spcPct val="95000"/>
              </a:lnSpc>
              <a:buSzPct val="100000"/>
              <a:tabLst>
                <a:tab pos="724339" algn="l"/>
                <a:tab pos="1447146" algn="l"/>
                <a:tab pos="2171484" algn="l"/>
                <a:tab pos="2895823" algn="l"/>
              </a:tabLst>
              <a:defRPr sz="14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fld id="{E0390A49-1BF1-40CA-916E-01078202FE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21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MS PGothic" pitchFamily="34" charset="-128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MS PGothic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MS PGothic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MS PGothic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Verdana" pitchFamily="34" charset="0"/>
      <a:defRPr sz="1200" kern="1200">
        <a:solidFill>
          <a:srgbClr val="000000"/>
        </a:solidFill>
        <a:latin typeface="Verdana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Crise en idéogramme japonais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Wei (danger)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Ji (opportunité)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>
                <a:ea typeface="+mn-ea"/>
                <a:cs typeface="+mn-cs"/>
              </a:rPr>
              <a:t>La crise, une opportunité au </a:t>
            </a:r>
            <a:r>
              <a:rPr lang="fr-FR" dirty="0" err="1" smtClean="0">
                <a:ea typeface="+mn-ea"/>
                <a:cs typeface="+mn-cs"/>
              </a:rPr>
              <a:t>coeur</a:t>
            </a:r>
            <a:r>
              <a:rPr lang="fr-FR" dirty="0" smtClean="0">
                <a:ea typeface="+mn-ea"/>
                <a:cs typeface="+mn-cs"/>
              </a:rPr>
              <a:t> du danger ?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28" indent="-28570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14" indent="-22856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940" indent="-22856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065" indent="-22856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191" indent="-2285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318" indent="-2285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443" indent="-2285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568" indent="-2285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5AB66E-9EED-464F-9A31-0D28F966EE08}" type="slidenum">
              <a:rPr lang="fr-FR" sz="1200">
                <a:latin typeface="Calibri" charset="0"/>
              </a:rPr>
              <a:pPr eaLnBrk="1" hangingPunct="1"/>
              <a:t>1</a:t>
            </a:fld>
            <a:endParaRPr lang="fr-FR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E27F7-4A46-4480-8A6F-FD5BE78D77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5C676-C520-489D-B8FF-950FA160A7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9875" y="163513"/>
            <a:ext cx="2054225" cy="541813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3513"/>
            <a:ext cx="6010275" cy="54181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FD1A-4B44-4648-BC7F-8A9290C016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16900" cy="13589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1B9E4-3FDC-4BBA-9069-A42F5A1B72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16900" cy="13589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4963"/>
            <a:ext cx="8216900" cy="3976687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B68F1-0414-4A75-9340-E5660FC88E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B00EF-E6C2-409A-B528-665C41D7A7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91BC2-5FF6-4D35-9903-229151A2BA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86A43-E704-474F-A083-7CAD8431E5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3D0FE-4560-4BB0-8150-7C2B5EC2B3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FAA0D-FEA9-48C7-BF77-963ABAE048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BDC79-6BD2-4D48-B090-97B37ED3D4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0A625-8BC9-4E50-9D53-647FC2777EB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FB54D-CE37-4296-B37D-462576D55B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9C321-2D92-41E7-B804-37BC095AD7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FA64-4373-4E1A-B3C1-4EB78A6199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A4C94-D940-4134-81E7-A3A3F37555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7813" y="220663"/>
            <a:ext cx="2055812" cy="53609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0663"/>
            <a:ext cx="6018213" cy="53609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26ADE-72C4-4FC7-B175-7B292BB5E5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9C64-8330-46AC-9FA1-4758C0B01E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8C731-A459-4C7D-83F8-30365B1EAC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B414A-50C7-4383-9B17-C47F341395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06D3E-C43A-4F71-8342-F63C04D8BB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FBDEC-9151-4357-90D9-24068C371F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23399-2B90-4B82-8BB7-DB8689BF43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B5720-81BF-4DA3-BEDC-FAC7424236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3513"/>
            <a:ext cx="82169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6900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1772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8607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cs-CZ" smtClean="0"/>
              <a:t>PADH 2020-CoPAD-Mtp-021115</a:t>
            </a: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17725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fld id="{7E939505-14AC-4DAB-AF1D-3E4ACD804B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</p:sldLayoutIdLst>
  <p:hf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800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8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8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8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8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8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Verdana" pitchFamily="34" charset="0"/>
        <a:defRPr sz="3200">
          <a:solidFill>
            <a:srgbClr val="000000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0000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Verdana" pitchFamily="34" charset="0"/>
        <a:defRPr sz="2400">
          <a:solidFill>
            <a:srgbClr val="000000"/>
          </a:solidFill>
          <a:latin typeface="+mn-lt"/>
          <a:ea typeface="Arial Unicode MS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Verdana" pitchFamily="34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Verdana" pitchFamily="34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8516938" y="6569075"/>
            <a:ext cx="254000" cy="180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spcBef>
                <a:spcPct val="0"/>
              </a:spcBef>
              <a:buClr>
                <a:srgbClr val="000000"/>
              </a:buClr>
              <a:buSzPct val="45000"/>
              <a:buFont typeface="Wingdings" charset="0"/>
              <a:buNone/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fld id="{45604D14-C473-45A5-9D66-2D4FDACBE3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0663"/>
            <a:ext cx="82264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hf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400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Verdana" pitchFamily="34" charset="0"/>
        <a:defRPr sz="3200">
          <a:solidFill>
            <a:srgbClr val="000000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100000"/>
        <a:buFont typeface="Verdana" pitchFamily="34" charset="0"/>
        <a:defRPr sz="2800">
          <a:solidFill>
            <a:srgbClr val="009A35"/>
          </a:solidFill>
          <a:latin typeface="Verdana" pitchFamily="34" charset="0"/>
          <a:ea typeface="MS PGothic" pitchFamily="34" charset="-128"/>
          <a:cs typeface="Times New Roman" pitchFamily="18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Verdana" pitchFamily="34" charset="0"/>
        <a:defRPr sz="2400">
          <a:solidFill>
            <a:srgbClr val="000000"/>
          </a:solidFill>
          <a:latin typeface="Verdana" pitchFamily="34" charset="0"/>
          <a:ea typeface="MS PGothic" pitchFamily="34" charset="-128"/>
          <a:cs typeface="Times New Roman" pitchFamily="18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Verdana" pitchFamily="34" charset="0"/>
        <a:defRPr sz="2000">
          <a:solidFill>
            <a:srgbClr val="000000"/>
          </a:solidFill>
          <a:latin typeface="Verdana" pitchFamily="34" charset="0"/>
          <a:ea typeface="MS PGothic" pitchFamily="34" charset="-128"/>
          <a:cs typeface="Times New Roman" pitchFamily="18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Verdana" pitchFamily="34" charset="0"/>
        <a:defRPr sz="2000">
          <a:solidFill>
            <a:srgbClr val="000000"/>
          </a:solidFill>
          <a:latin typeface="Verdana" pitchFamily="34" charset="0"/>
          <a:ea typeface="MS PGothic" pitchFamily="34" charset="-128"/>
          <a:cs typeface="Times New Roman" pitchFamily="18" charset="0"/>
        </a:defRPr>
      </a:lvl5pPr>
      <a:lvl6pPr marL="2514600" indent="-2286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Verdana" pitchFamily="34" charset="0"/>
          <a:cs typeface="Times New Roman" pitchFamily="18" charset="0"/>
        </a:defRPr>
      </a:lvl6pPr>
      <a:lvl7pPr marL="2971800" indent="-2286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Verdana" pitchFamily="34" charset="0"/>
          <a:cs typeface="Times New Roman" pitchFamily="18" charset="0"/>
        </a:defRPr>
      </a:lvl7pPr>
      <a:lvl8pPr marL="3429000" indent="-2286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Verdana" pitchFamily="34" charset="0"/>
          <a:cs typeface="Times New Roman" pitchFamily="18" charset="0"/>
        </a:defRPr>
      </a:lvl8pPr>
      <a:lvl9pPr marL="3886200" indent="-228600" algn="l" defTabSz="449263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Verdana" pitchFamily="34" charset="0"/>
          <a:cs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51520" y="4005064"/>
            <a:ext cx="8424936" cy="8890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fr-FR" sz="4000" b="1" dirty="0" smtClean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HORTUS</a:t>
            </a:r>
            <a:br>
              <a:rPr lang="fr-FR" sz="4000" b="1" dirty="0" smtClean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</a:br>
            <a:r>
              <a:rPr lang="fr-FR" sz="3200" b="1" dirty="0" smtClean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Fruits, légume et horticulture</a:t>
            </a:r>
            <a: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/>
            </a:r>
            <a:br>
              <a:rPr lang="fr-F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</a:br>
            <a:r>
              <a:rPr lang="fr-FR" sz="2800" b="1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/>
            </a:r>
            <a:br>
              <a:rPr lang="fr-FR" sz="2800" b="1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</a:br>
            <a:r>
              <a:rPr lang="fr-FR" sz="2800" b="1" dirty="0" smtClean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/>
            </a:r>
            <a:br>
              <a:rPr lang="fr-FR" sz="2800" b="1" dirty="0" smtClean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</a:br>
            <a:r>
              <a:rPr lang="fr-FR" sz="2800" b="1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/>
            </a:r>
            <a:br>
              <a:rPr lang="fr-FR" sz="2800" b="1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</a:br>
            <a:r>
              <a:rPr lang="fr-FR" sz="2800" b="1" dirty="0" smtClean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/>
            </a:r>
            <a:br>
              <a:rPr lang="fr-FR" sz="2800" b="1" dirty="0" smtClean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</a:br>
            <a:r>
              <a:rPr lang="fr-FR" sz="2800" b="1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/>
            </a:r>
            <a:br>
              <a:rPr lang="fr-FR" sz="2800" b="1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</a:br>
            <a:r>
              <a:rPr lang="fr-FR" sz="2000" b="1" dirty="0" smtClean="0">
                <a:solidFill>
                  <a:schemeClr val="bg2">
                    <a:lumMod val="75000"/>
                  </a:schemeClr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21 octobre 2020</a:t>
            </a:r>
            <a:r>
              <a:rPr lang="fr-FR" sz="2000" b="1" dirty="0" smtClean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/>
            </a:r>
            <a:br>
              <a:rPr lang="fr-FR" sz="2000" b="1" dirty="0" smtClean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</a:br>
            <a:r>
              <a:rPr lang="fr-FR" sz="2000" b="1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/>
            </a:r>
            <a:br>
              <a:rPr lang="fr-FR" sz="2000" b="1" dirty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</a:br>
            <a:r>
              <a:rPr lang="fr-FR" sz="2800" b="1" dirty="0" smtClean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/>
            </a:r>
            <a:br>
              <a:rPr lang="fr-FR" sz="2800" b="1" dirty="0" smtClean="0">
                <a:solidFill>
                  <a:srgbClr val="FF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</a:br>
            <a:endParaRPr lang="fr-FR" sz="2000" b="1" dirty="0">
              <a:solidFill>
                <a:srgbClr val="FF0000"/>
              </a:solidFill>
              <a:latin typeface="Helvetica" panose="020B0604020202020204" pitchFamily="34" charset="0"/>
              <a:ea typeface="ＭＳ Ｐゴシック" charset="0"/>
              <a:cs typeface="Helvetica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46"/>
          <a:stretch/>
        </p:blipFill>
        <p:spPr bwMode="auto">
          <a:xfrm>
            <a:off x="467545" y="620688"/>
            <a:ext cx="273968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364088" y="5661248"/>
            <a:ext cx="3527578" cy="951110"/>
            <a:chOff x="5148878" y="4437112"/>
            <a:chExt cx="3527578" cy="951110"/>
          </a:xfrm>
        </p:grpSpPr>
        <p:pic>
          <p:nvPicPr>
            <p:cNvPr id="6" name="Image 5" descr="http://www.eaurmc.fr/fileadmin/infos-pratiques/documents/LOGOS/logo_cartouche_CMJN_HDF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1911" y="4653822"/>
              <a:ext cx="834545" cy="73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C:\Users\CHAVEY\Desktop\PADH\PADH 2030\2. COPAD institutionnel\BUDGET FINANCEMENT\logo FNADT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594" y="4489448"/>
              <a:ext cx="787382" cy="898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CHAVEY\Desktop\PADH\PADH 2030\2. COPAD institutionnel\BUDGET FINANCEMENT\CD34-LOGO-VERTICAL-CMJ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9698" y="4502568"/>
              <a:ext cx="710654" cy="872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\\srv-ca34fichier\Phototheque\A - Logos_Pictos\CA34\A_CA34\logo_CA_Herault_Q DOCUMENTS ET WEB 2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878" y="4437112"/>
              <a:ext cx="944716" cy="944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44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468360" y="116640"/>
            <a:ext cx="8211240" cy="90072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fr-FR" sz="2000" b="1" dirty="0" smtClean="0">
                <a:solidFill>
                  <a:srgbClr val="006600"/>
                </a:solidFill>
                <a:latin typeface="Helvetica" panose="020B0604020202020204" pitchFamily="34" charset="0"/>
                <a:ea typeface="ＭＳ Ｐゴシック"/>
                <a:cs typeface="Helvetica" panose="020B0604020202020204" pitchFamily="34" charset="0"/>
              </a:rPr>
              <a:t>Organisation des filières</a:t>
            </a:r>
            <a:endParaRPr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827584" y="1341360"/>
            <a:ext cx="7632848" cy="3737520"/>
          </a:xfrm>
          <a:prstGeom prst="rect">
            <a:avLst/>
          </a:prstGeom>
          <a:solidFill>
            <a:srgbClr val="FFFFFF"/>
          </a:solidFill>
        </p:spPr>
        <p:txBody>
          <a:bodyPr lIns="0" tIns="28080" rIns="0" bIns="0"/>
          <a:lstStyle/>
          <a:p>
            <a:pPr>
              <a:lnSpc>
                <a:spcPct val="100000"/>
              </a:lnSpc>
              <a:buSzPct val="25000"/>
            </a:pPr>
            <a:r>
              <a:rPr lang="fr-FR" sz="1800" dirty="0" smtClean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Helvetica" panose="020B0604020202020204" pitchFamily="34" charset="0"/>
              </a:rPr>
              <a:t>Variable selon les filières et les territoires (cf. SICA du </a:t>
            </a:r>
            <a:r>
              <a:rPr lang="fr-FR" sz="1800" dirty="0" err="1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Helvetica" panose="020B0604020202020204" pitchFamily="34" charset="0"/>
              </a:rPr>
              <a:t>C</a:t>
            </a:r>
            <a:r>
              <a:rPr lang="fr-FR" sz="1800" dirty="0" err="1" smtClean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Helvetica" panose="020B0604020202020204" pitchFamily="34" charset="0"/>
              </a:rPr>
              <a:t>aroux</a:t>
            </a:r>
            <a:r>
              <a:rPr lang="fr-FR" sz="1800" dirty="0" smtClean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Helvetica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 lang="fr-FR" sz="1800" dirty="0" smtClean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fr-FR" sz="1800" dirty="0" smtClean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Helvetica" panose="020B0604020202020204" pitchFamily="34" charset="0"/>
              </a:rPr>
              <a:t>Forte en pommes, plus distendue en melons et olives, faible en production diversifiée, en horticulture et raisin de table</a:t>
            </a:r>
          </a:p>
          <a:p>
            <a:pPr>
              <a:lnSpc>
                <a:spcPct val="100000"/>
              </a:lnSpc>
              <a:buSzPct val="25000"/>
            </a:pPr>
            <a:endParaRPr lang="fr-FR" sz="18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buSzPct val="25000"/>
            </a:pPr>
            <a:r>
              <a:rPr lang="fr-FR" sz="1800" dirty="0" smtClean="0">
                <a:solidFill>
                  <a:srgbClr val="000000"/>
                </a:solidFill>
                <a:latin typeface="Helvetica" panose="020B0604020202020204" pitchFamily="34" charset="0"/>
                <a:ea typeface="Arial Unicode MS"/>
                <a:cs typeface="Helvetica" panose="020B0604020202020204" pitchFamily="34" charset="0"/>
              </a:rPr>
              <a:t>Outil de massification de l’offre et d’organisation de la distribution : MIN de Montpellier</a:t>
            </a:r>
            <a:endParaRPr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2581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E0FBDEC-9151-4357-90D9-24068C371F8E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755576" y="1124744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Quelle réponse aux consommateurs et aux citoyens ? </a:t>
            </a:r>
            <a:endParaRPr lang="fr-FR" sz="24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Quels labels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ou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certifications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? Pour quelle valeur ajoutée ?</a:t>
            </a:r>
          </a:p>
          <a:p>
            <a:pPr algn="ctr"/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Quelle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organisation commerciale 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et logistique favorable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à une relocalisation massive ?</a:t>
            </a:r>
          </a:p>
          <a:p>
            <a:pPr algn="ctr"/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2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59832" y="1124744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r="5073"/>
          <a:stretch/>
        </p:blipFill>
        <p:spPr>
          <a:xfrm>
            <a:off x="3791538" y="1358821"/>
            <a:ext cx="5316966" cy="3888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/>
          <a:stretch/>
        </p:blipFill>
        <p:spPr>
          <a:xfrm>
            <a:off x="91784" y="1629232"/>
            <a:ext cx="3688128" cy="388800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051720" y="3429000"/>
            <a:ext cx="108012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4355976" y="3356992"/>
            <a:ext cx="2808312" cy="7200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83083" y="5949280"/>
            <a:ext cx="6437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altLang="fr-FR" sz="2000" b="1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 </a:t>
            </a:r>
            <a:r>
              <a:rPr lang="fr-FR" altLang="fr-FR" sz="2000" b="1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Réponses adaptées à chaque territoire et filière</a:t>
            </a:r>
            <a:endParaRPr lang="fr-FR" altLang="fr-FR" sz="2000" b="1" baseline="-250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1784" y="5013176"/>
            <a:ext cx="880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Tendance de 1960 à 2010 de la</a:t>
            </a:r>
            <a:r>
              <a:rPr lang="fr-FR" sz="900" dirty="0" smtClean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température moyenne et cumul de précipitations annuelle en France.</a:t>
            </a:r>
          </a:p>
          <a:p>
            <a:pPr algn="ctr"/>
            <a:r>
              <a:rPr lang="fr-FR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Source : Météo France.</a:t>
            </a:r>
            <a:endParaRPr lang="fr-FR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8500" y="425412"/>
            <a:ext cx="7671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L’expression du changement climatique dans l’Hérault</a:t>
            </a:r>
            <a:endParaRPr lang="fr-FR" sz="2000" b="1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8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4332" y="3861048"/>
            <a:ext cx="2568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Moins de froid</a:t>
            </a:r>
          </a:p>
          <a:p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- 250 h en plaine</a:t>
            </a:r>
          </a:p>
          <a:p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- 350 h dans l’arrière-pays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27658" y="5240333"/>
            <a:ext cx="36004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Multiplication des pics de chaleurs</a:t>
            </a:r>
          </a:p>
          <a:p>
            <a:pPr algn="r"/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Une année exceptionnelle en fin XXème, moins marquée qu’une année normale milieu XXIème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5148064" y="4107529"/>
            <a:ext cx="3601004" cy="2117689"/>
            <a:chOff x="4860032" y="1660928"/>
            <a:chExt cx="3601004" cy="211768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660928"/>
              <a:ext cx="3601004" cy="2117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Connecteur droit avec flèche 9"/>
            <p:cNvCxnSpPr/>
            <p:nvPr/>
          </p:nvCxnSpPr>
          <p:spPr bwMode="auto">
            <a:xfrm flipH="1">
              <a:off x="5724128" y="2708920"/>
              <a:ext cx="576064" cy="151101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Rectangle 16"/>
          <p:cNvSpPr/>
          <p:nvPr/>
        </p:nvSpPr>
        <p:spPr>
          <a:xfrm>
            <a:off x="788500" y="425412"/>
            <a:ext cx="7671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L’expression du changement climatique dans l’Hérault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Températures</a:t>
            </a:r>
            <a:endParaRPr lang="fr-FR" sz="20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04048" y="1745521"/>
            <a:ext cx="4015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 </a:t>
            </a:r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1,3 à 1,5°C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Plus </a:t>
            </a:r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marqué en </a:t>
            </a:r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été et printemps</a:t>
            </a:r>
          </a:p>
          <a:p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  <a:sym typeface="Wingdings"/>
            </a:endParaRPr>
          </a:p>
          <a:p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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Rayonnement et </a:t>
            </a:r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ETP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 toutes saisons </a:t>
            </a:r>
          </a:p>
          <a:p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Plus marqué en été (+ </a:t>
            </a:r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100 mm) 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219226" y="1238477"/>
            <a:ext cx="4708833" cy="2302234"/>
            <a:chOff x="1907704" y="1340768"/>
            <a:chExt cx="6264696" cy="2693532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1340768"/>
              <a:ext cx="5877148" cy="2693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Connecteur droit 23"/>
            <p:cNvCxnSpPr/>
            <p:nvPr/>
          </p:nvCxnSpPr>
          <p:spPr>
            <a:xfrm>
              <a:off x="3982182" y="2492896"/>
              <a:ext cx="172819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2253990" y="3068960"/>
              <a:ext cx="172819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5940152" y="2132856"/>
              <a:ext cx="172819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7639882" y="1978967"/>
              <a:ext cx="5325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chemeClr val="accent1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17,1</a:t>
              </a:r>
              <a:endParaRPr lang="fr-FR" sz="14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52120" y="2339007"/>
              <a:ext cx="5325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chemeClr val="accent1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16,1</a:t>
              </a:r>
              <a:endParaRPr lang="fr-FR" sz="14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23928" y="2915071"/>
              <a:ext cx="5325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b="1" dirty="0" smtClean="0">
                  <a:solidFill>
                    <a:schemeClr val="accent1">
                      <a:lumMod val="7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14,8</a:t>
              </a:r>
              <a:endParaRPr lang="fr-FR" sz="14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8048828" y="5943891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Marsillargues</a:t>
            </a:r>
            <a:endParaRPr lang="fr-FR" sz="1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1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RCP 4.5</a:t>
            </a:r>
          </a:p>
        </p:txBody>
      </p:sp>
    </p:spTree>
    <p:extLst>
      <p:ext uri="{BB962C8B-B14F-4D97-AF65-F5344CB8AC3E}">
        <p14:creationId xmlns:p14="http://schemas.microsoft.com/office/powerpoint/2010/main" val="27602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11560" y="1780390"/>
            <a:ext cx="79599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Baisse modérée du cumul annuel :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(643 à 608 mm à </a:t>
            </a:r>
            <a:r>
              <a:rPr lang="fr-FR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Marsillargues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 = - 5,5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%) </a:t>
            </a:r>
            <a:endParaRPr lang="fr-FR" sz="16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1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Modification du régime annuel des précipitations </a:t>
            </a:r>
          </a:p>
          <a:p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Automnes et hivers </a:t>
            </a:r>
            <a:r>
              <a:rPr lang="fr-FR" sz="1800" dirty="0">
                <a:solidFill>
                  <a:schemeClr val="accent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doux et humides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397 à 447 mm = + 12%)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- printemps chauds et SECS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179 à 111 mm = - 38%)</a:t>
            </a:r>
          </a:p>
          <a:p>
            <a:endParaRPr lang="fr-FR" sz="1800" dirty="0" smtClean="0">
              <a:latin typeface="Helvetica" panose="020B0604020202020204" pitchFamily="34" charset="0"/>
              <a:cs typeface="Helvetica" panose="020B0604020202020204" pitchFamily="34" charset="0"/>
              <a:sym typeface="Wingding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500" y="425412"/>
            <a:ext cx="7671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L’expression du changement climatique dans l’Hérault</a:t>
            </a:r>
          </a:p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Précipitations</a:t>
            </a:r>
            <a:endParaRPr lang="fr-FR" sz="20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9798" y="4213537"/>
            <a:ext cx="52844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/>
              <a:buChar char="ì"/>
            </a:pPr>
            <a:r>
              <a:rPr lang="fr-FR" sz="2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T</a:t>
            </a:r>
            <a:r>
              <a:rPr lang="fr-FR" sz="2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empératures + </a:t>
            </a:r>
            <a:r>
              <a:rPr lang="fr-FR" sz="2000" b="1" u="sng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 </a:t>
            </a:r>
            <a:r>
              <a:rPr lang="fr-FR" sz="2000" b="1" u="sng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pluies utiles</a:t>
            </a:r>
          </a:p>
          <a:p>
            <a:pPr algn="ctr"/>
            <a:endParaRPr lang="fr-FR" sz="2000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= </a:t>
            </a:r>
            <a:r>
              <a:rPr lang="fr-FR" sz="2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Dégradation du bilan </a:t>
            </a:r>
            <a:r>
              <a:rPr lang="fr-FR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hydrique global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FR" sz="20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484784"/>
            <a:ext cx="66247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LA PARCELLE</a:t>
            </a:r>
          </a:p>
          <a:p>
            <a:endParaRPr lang="fr-FR" sz="16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Raccourcissement des stades phrénologiques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Problèmes de levée de dormance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Amplitude thermique hivernale = nécrose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Risques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de gel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printanier (en lien avec un démarrage précoce)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Stress thermique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Arrêt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voire brûlure de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végétation (floraison)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Malformation, nécroses,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 taille, </a:t>
            </a:r>
            <a:r>
              <a:rPr lang="fr-FR" sz="1600" dirty="0" err="1" smtClean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pb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 de conservation des fruits</a:t>
            </a:r>
          </a:p>
          <a:p>
            <a:endParaRPr lang="fr-FR" sz="16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Désynchronisation des pollinisations </a:t>
            </a:r>
          </a:p>
          <a:p>
            <a:endParaRPr lang="fr-FR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Modification des bio-agresseurs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(printemps secs après hivers doux)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0152" y="6165304"/>
            <a:ext cx="2879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 …</a:t>
            </a:r>
            <a:r>
              <a:rPr lang="fr-FR" i="1" dirty="0">
                <a:latin typeface="Helvetica" panose="020B0604020202020204" pitchFamily="34" charset="0"/>
                <a:cs typeface="Helvetica" panose="020B0604020202020204" pitchFamily="34" charset="0"/>
              </a:rPr>
              <a:t>effets de long terme…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71900"/>
            <a:ext cx="1980000" cy="1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88500" y="425412"/>
            <a:ext cx="7671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Impacts du changement climatique</a:t>
            </a:r>
            <a:endParaRPr lang="fr-FR" sz="2000" b="1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84068"/>
            <a:ext cx="1980000" cy="140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4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329730"/>
            <a:ext cx="64087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L’ECHELLE DE L’EXOPLOITATION ET DES TERRITOIRES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20204" pitchFamily="34" charset="0"/>
              <a:cs typeface="Helvetica" panose="020B0604020202020204" pitchFamily="34" charset="0"/>
              <a:sym typeface="Wingding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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rendements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Modifications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de la qualité/profil des produits : calibre, couleur, protéines, sucres (+ de sucre = + d’alcool et – d’acidité)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Risques économiques par la variabilité interannuelle plus marquée</a:t>
            </a:r>
          </a:p>
          <a:p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Organisation des chantiers et pénibilité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au 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Attentes des consommateurs et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citoyens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Conflits d’usage extra et intra agricoles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fr-FR" sz="16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0152" y="6165304"/>
            <a:ext cx="2879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 …</a:t>
            </a:r>
            <a:r>
              <a:rPr lang="fr-FR" i="1" dirty="0">
                <a:latin typeface="Helvetica" panose="020B0604020202020204" pitchFamily="34" charset="0"/>
                <a:cs typeface="Helvetica" panose="020B0604020202020204" pitchFamily="34" charset="0"/>
              </a:rPr>
              <a:t>effets de long terme…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3868"/>
            <a:ext cx="1980000" cy="1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88500" y="425412"/>
            <a:ext cx="76719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Impacts du changement climatique</a:t>
            </a:r>
            <a:endParaRPr lang="fr-FR" sz="2000" b="1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96036"/>
            <a:ext cx="1980000" cy="140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3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83783" y="1268760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Quelles évolutions le changement climatique appelle-t-il dans les exploitations d’ici 2030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Nouvelles variétés : 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greffons et porte greffes</a:t>
            </a:r>
            <a:endParaRPr lang="fr-FR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Nouvelles techniques : </a:t>
            </a:r>
            <a:r>
              <a:rPr lang="fr-FR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irrigation, ombrages, filets anti-insectes et/ou anti-grêle, ACS, agroéquipement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Nouvelles productions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Nouvelle localisation</a:t>
            </a:r>
          </a:p>
          <a:p>
            <a:endParaRPr lang="fr-FR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E0FBDEC-9151-4357-90D9-24068C371F8E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475656" y="5877272"/>
            <a:ext cx="6385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SAU de </a:t>
            </a:r>
            <a:r>
              <a:rPr lang="fr-FR" sz="2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l’Hérault </a:t>
            </a:r>
            <a:r>
              <a:rPr lang="fr-FR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 largement insuffisante pour nourrir ses habitants</a:t>
            </a:r>
            <a:endParaRPr lang="fr-FR" sz="2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59632" y="332656"/>
            <a:ext cx="7884368" cy="402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fr-FR" altLang="fr-FR" sz="2000" b="1" dirty="0" smtClean="0">
                <a:solidFill>
                  <a:schemeClr val="tx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Besoins alimentaires </a:t>
            </a:r>
            <a:r>
              <a:rPr lang="fr-FR" altLang="fr-FR" sz="2000" b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de l’Hérault</a:t>
            </a:r>
            <a:endParaRPr lang="fr-FR" sz="2000" b="1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60648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8"/>
          <a:stretch/>
        </p:blipFill>
        <p:spPr bwMode="auto">
          <a:xfrm>
            <a:off x="7073949" y="836712"/>
            <a:ext cx="1458491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48894" y="1380022"/>
            <a:ext cx="2994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1,2 M de consommateurs </a:t>
            </a:r>
            <a:r>
              <a:rPr lang="fr-FR" sz="1800" dirty="0">
                <a:latin typeface="Helvetica" panose="020B0604020202020204" pitchFamily="34" charset="0"/>
                <a:cs typeface="Helvetica" panose="020B0604020202020204" pitchFamily="34" charset="0"/>
              </a:rPr>
              <a:t>dans l’Hérault</a:t>
            </a:r>
          </a:p>
        </p:txBody>
      </p:sp>
      <p:pic>
        <p:nvPicPr>
          <p:cNvPr id="1028" name="Picture 4" descr="Farmer With Farm Ecosystem Elements Stock Vector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/>
        </p:blipFill>
        <p:spPr bwMode="auto">
          <a:xfrm>
            <a:off x="719872" y="1700808"/>
            <a:ext cx="2700000" cy="168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91880" y="2636912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Entre 0,3 et 0,5 ha pour nourrir un français </a:t>
            </a:r>
            <a:r>
              <a:rPr lang="fr-FR" sz="18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fr-FR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Cirad</a:t>
            </a:r>
            <a:r>
              <a:rPr lang="fr-FR" sz="1800" dirty="0">
                <a:latin typeface="Helvetica" panose="020B0604020202020204" pitchFamily="34" charset="0"/>
                <a:cs typeface="Helvetica" panose="020B0604020202020204" pitchFamily="34" charset="0"/>
              </a:rPr>
              <a:t>, Inra, TDL) </a:t>
            </a:r>
            <a:endParaRPr lang="fr-FR" sz="1800" dirty="0"/>
          </a:p>
        </p:txBody>
      </p:sp>
      <p:grpSp>
        <p:nvGrpSpPr>
          <p:cNvPr id="5" name="Groupe 4"/>
          <p:cNvGrpSpPr/>
          <p:nvPr/>
        </p:nvGrpSpPr>
        <p:grpSpPr>
          <a:xfrm>
            <a:off x="1691680" y="4653136"/>
            <a:ext cx="5796136" cy="1217259"/>
            <a:chOff x="1691680" y="3789040"/>
            <a:chExt cx="5796136" cy="1217259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5"/>
            <a:srcRect/>
            <a:stretch/>
          </p:blipFill>
          <p:spPr>
            <a:xfrm>
              <a:off x="3632352" y="3789040"/>
              <a:ext cx="1875752" cy="120156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5"/>
            <a:srcRect/>
            <a:stretch/>
          </p:blipFill>
          <p:spPr>
            <a:xfrm>
              <a:off x="1691680" y="3804731"/>
              <a:ext cx="1875752" cy="1201568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5"/>
            <a:srcRect/>
            <a:stretch/>
          </p:blipFill>
          <p:spPr>
            <a:xfrm>
              <a:off x="5612064" y="3804731"/>
              <a:ext cx="1875752" cy="1201568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971600" y="3861048"/>
            <a:ext cx="73448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latin typeface="Helvetica" panose="020B0604020202020204" pitchFamily="34" charset="0"/>
                <a:cs typeface="Helvetica" panose="020B0604020202020204" pitchFamily="34" charset="0"/>
              </a:rPr>
              <a:t>Besoin de </a:t>
            </a:r>
            <a:r>
              <a:rPr lang="fr-FR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350 et 550 000 ha pour nourrir la population héraultaise</a:t>
            </a:r>
            <a:r>
              <a:rPr lang="fr-FR" sz="1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dont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près de 420 000 ha pour l’élevage (100 000 t de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viande consommée/an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849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E0FBDEC-9151-4357-90D9-24068C371F8E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pic>
        <p:nvPicPr>
          <p:cNvPr id="4" name="Picture 6" descr="Résultat de recherche d'images pour &quot;pink lady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29" y="2506436"/>
            <a:ext cx="823476" cy="96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8"/>
          <a:stretch/>
        </p:blipFill>
        <p:spPr bwMode="auto">
          <a:xfrm>
            <a:off x="6641901" y="1003945"/>
            <a:ext cx="1458491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27585" y="2617748"/>
            <a:ext cx="4374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/>
              <a:t>24% des pommes </a:t>
            </a:r>
            <a:r>
              <a:rPr lang="fr-FR" dirty="0" smtClean="0"/>
              <a:t>produites dans l’Hérault seraient absorbées par ses consommateurs </a:t>
            </a:r>
          </a:p>
          <a:p>
            <a:pPr algn="r"/>
            <a:r>
              <a:rPr lang="fr-FR" dirty="0" smtClean="0"/>
              <a:t>(7 kg/an/</a:t>
            </a:r>
            <a:r>
              <a:rPr lang="fr-FR" dirty="0" err="1" smtClean="0"/>
              <a:t>hab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466081" y="4878250"/>
            <a:ext cx="3704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8 % des vins</a:t>
            </a:r>
            <a:r>
              <a:rPr lang="fr-FR" dirty="0" smtClean="0"/>
              <a:t> héraultais (40 l/an/</a:t>
            </a:r>
            <a:r>
              <a:rPr lang="fr-FR" dirty="0" err="1" smtClean="0"/>
              <a:t>hab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840334" y="3914682"/>
            <a:ext cx="3361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12 % des melons </a:t>
            </a:r>
            <a:r>
              <a:rPr lang="fr-FR" dirty="0" smtClean="0"/>
              <a:t>(3 kg/an/</a:t>
            </a:r>
            <a:r>
              <a:rPr lang="fr-FR" dirty="0" err="1" smtClean="0"/>
              <a:t>hab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64" y="3692667"/>
            <a:ext cx="1002407" cy="75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Vin de Pays de L'Hérault IGP Le Pradel Domaine La Terrass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53" y="4505314"/>
            <a:ext cx="650296" cy="77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60648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59632" y="332656"/>
            <a:ext cx="7884368" cy="402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fr-FR" altLang="fr-FR" sz="2000" b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Absorption des produits alimentaires Hérault-</a:t>
            </a:r>
            <a:r>
              <a:rPr lang="fr-FR" altLang="fr-FR" sz="2000" b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H</a:t>
            </a:r>
            <a:r>
              <a:rPr lang="fr-FR" altLang="fr-FR" sz="2000" b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érault</a:t>
            </a:r>
            <a:endParaRPr lang="fr-FR" sz="2000" b="1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95678" y="1486525"/>
            <a:ext cx="5620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 les consommateurs héraultais ne consommaient que des produits héraultais…</a:t>
            </a:r>
            <a:endParaRPr lang="fr-FR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15616" y="5733256"/>
            <a:ext cx="67778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 et de gros manquent en céréales, viandes</a:t>
            </a:r>
            <a:r>
              <a:rPr lang="fr-FR" sz="1700" b="1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fr-FR" sz="17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produits laitiers…</a:t>
            </a:r>
          </a:p>
          <a:p>
            <a:r>
              <a:rPr lang="fr-FR" sz="1700" b="1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Adéquation sur blé dur autour de 35/40000 t/an</a:t>
            </a:r>
            <a:endParaRPr lang="fr-FR" sz="1700" b="1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2060848"/>
            <a:ext cx="76328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800" dirty="0"/>
          </a:p>
          <a:p>
            <a:pPr algn="ctr"/>
            <a:r>
              <a:rPr lang="fr-FR" sz="1800" dirty="0" smtClean="0"/>
              <a:t>Une vision, un </a:t>
            </a:r>
            <a:r>
              <a:rPr lang="fr-FR" sz="1800" b="1" dirty="0" smtClean="0"/>
              <a:t>objectif stratégique souhaitable </a:t>
            </a:r>
            <a:r>
              <a:rPr lang="fr-FR" sz="1800" b="1" dirty="0"/>
              <a:t>et </a:t>
            </a:r>
            <a:r>
              <a:rPr lang="fr-FR" sz="1800" b="1" dirty="0" smtClean="0"/>
              <a:t>réaliste</a:t>
            </a:r>
            <a:r>
              <a:rPr lang="fr-FR" sz="1800" dirty="0" smtClean="0"/>
              <a:t>, un message politique</a:t>
            </a:r>
          </a:p>
          <a:p>
            <a:pPr algn="ctr"/>
            <a:endParaRPr lang="fr-FR" sz="1800" dirty="0"/>
          </a:p>
          <a:p>
            <a:pPr algn="ctr"/>
            <a:r>
              <a:rPr lang="fr-FR" sz="1800" dirty="0" smtClean="0"/>
              <a:t>…Qui sera décliné en actions partenariales…</a:t>
            </a:r>
          </a:p>
          <a:p>
            <a:pPr algn="ctr"/>
            <a:endParaRPr lang="fr-FR" sz="1800" i="1" dirty="0"/>
          </a:p>
          <a:p>
            <a:pPr algn="ctr"/>
            <a:r>
              <a:rPr lang="fr-FR" sz="1800" i="1" dirty="0" smtClean="0"/>
              <a:t>«</a:t>
            </a:r>
            <a:r>
              <a:rPr lang="fr-FR" sz="1800" i="1" dirty="0"/>
              <a:t> L’avenir ne se prévoit pas, il se prépare »</a:t>
            </a:r>
          </a:p>
          <a:p>
            <a:pPr algn="ctr"/>
            <a:endParaRPr lang="fr-FR" sz="1800" dirty="0" smtClean="0"/>
          </a:p>
          <a:p>
            <a:r>
              <a:rPr lang="fr-FR" sz="1800" dirty="0" smtClean="0"/>
              <a:t>Atelier condensé – approche réductrice – réponses spontanées</a:t>
            </a:r>
          </a:p>
          <a:p>
            <a:endParaRPr lang="fr-FR" sz="1800" dirty="0"/>
          </a:p>
          <a:p>
            <a:pPr algn="ctr"/>
            <a:r>
              <a:rPr lang="fr-FR" sz="1800" dirty="0" smtClean="0"/>
              <a:t>Travail en 3 temps</a:t>
            </a:r>
          </a:p>
          <a:p>
            <a:endParaRPr lang="fr-FR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46"/>
          <a:stretch/>
        </p:blipFill>
        <p:spPr bwMode="auto">
          <a:xfrm>
            <a:off x="323528" y="332656"/>
            <a:ext cx="273968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63888" y="54868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r-FR" sz="2000" b="1" dirty="0">
                <a:solidFill>
                  <a:srgbClr val="000000"/>
                </a:solidFill>
              </a:rPr>
              <a:t>PROJET AGRICOLE DEPARTEMENTAL HERAULT </a:t>
            </a:r>
            <a:endParaRPr lang="fr-FR" sz="2000" b="1" dirty="0" smtClean="0">
              <a:solidFill>
                <a:srgbClr val="000000"/>
              </a:solidFill>
            </a:endParaRPr>
          </a:p>
          <a:p>
            <a:pPr lvl="0" algn="ctr"/>
            <a:r>
              <a:rPr lang="fr-FR" sz="2000" b="1" dirty="0" smtClean="0">
                <a:solidFill>
                  <a:srgbClr val="FF0000"/>
                </a:solidFill>
              </a:rPr>
              <a:t>HORTUS 2030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21789" y="5518973"/>
            <a:ext cx="512076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Objectif réaliste quantitativement</a:t>
            </a:r>
          </a:p>
          <a:p>
            <a:pPr algn="ctr"/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L’Hérault compte déjà plus de 4000 ha de F&amp;L</a:t>
            </a:r>
          </a:p>
        </p:txBody>
      </p:sp>
      <p:sp>
        <p:nvSpPr>
          <p:cNvPr id="4" name="AutoShape 2" descr="Users clipart - Clip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779912" y="126876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SAU nécessaire pour nourrir la population héraultaise en F&amp;L  </a:t>
            </a:r>
            <a:endParaRPr lang="fr-FR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89" y="2019548"/>
            <a:ext cx="5120764" cy="342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0375" y="4869160"/>
            <a:ext cx="2719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 portions de 80 g / jour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175 000 t / an</a:t>
            </a:r>
            <a:endParaRPr lang="fr-FR" sz="20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259632" y="332656"/>
            <a:ext cx="7884368" cy="402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fr-FR" altLang="fr-FR" sz="2000" b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Relocaliser l’approvisionnement en </a:t>
            </a:r>
            <a:r>
              <a:rPr lang="fr-FR" altLang="fr-FR" sz="2000" b="1" dirty="0" smtClean="0">
                <a:solidFill>
                  <a:schemeClr val="tx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fruits et légumes</a:t>
            </a:r>
            <a:endParaRPr lang="fr-FR" sz="2000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60648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5 fruits et légumes par jour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66906"/>
            <a:ext cx="3255913" cy="18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2565" y="2287377"/>
            <a:ext cx="3023986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Programme National Nutrition </a:t>
            </a:r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Santé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0682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CE0FBDEC-9151-4357-90D9-24068C371F8E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915816" y="1917407"/>
            <a:ext cx="55568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Production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Du foncier pour cultiver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 emplois pour produire ces volumes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Les coûts de production et prix de revient,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Durabilité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 c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onsommation 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d’eau 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(6M m3)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fr-FR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Distribution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L’organisation de la transformation et de la logistique</a:t>
            </a:r>
          </a:p>
          <a:p>
            <a:pPr algn="just"/>
            <a:endParaRPr lang="fr-FR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Consommation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Habitudes de consommations (+ 80% PDM en GMS/HD)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fr-FR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fr-FR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r>
              <a:rPr lang="fr-FR" sz="1600" dirty="0">
                <a:latin typeface="Helvetica" panose="020B0604020202020204" pitchFamily="34" charset="0"/>
                <a:cs typeface="Helvetica" panose="020B0604020202020204" pitchFamily="34" charset="0"/>
              </a:rPr>
              <a:t>% des exploitations faisaient du circuit court en 2010, il est difficile d’actualiser les données pour piloter</a:t>
            </a:r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AutoShape 2" descr="Users clipart - Clip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Picture 2" descr="C:\Users\CHAVEY\Desktop\PADH\PADH 2030\2. COPAD institutionnel\Logo\PADH203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2" y="260648"/>
            <a:ext cx="1007294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259632" y="332656"/>
            <a:ext cx="7884368" cy="4022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defRPr>
            </a:lvl9pPr>
          </a:lstStyle>
          <a:p>
            <a:pPr>
              <a:defRPr/>
            </a:pPr>
            <a:r>
              <a:rPr lang="fr-FR" altLang="fr-FR" sz="2000" b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Relocaliser l’approvisionnement en </a:t>
            </a:r>
            <a:r>
              <a:rPr lang="fr-FR" altLang="fr-F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fruits et légumes</a:t>
            </a:r>
            <a:endParaRPr lang="fr-FR" sz="2000" b="1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96744" y="1340768"/>
            <a:ext cx="549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 multiples problématiques</a:t>
            </a:r>
            <a:endParaRPr lang="fr-FR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539552" y="1208722"/>
            <a:ext cx="1912860" cy="5048865"/>
            <a:chOff x="383847" y="1208722"/>
            <a:chExt cx="1912860" cy="5048865"/>
          </a:xfrm>
        </p:grpSpPr>
        <p:grpSp>
          <p:nvGrpSpPr>
            <p:cNvPr id="14" name="Groupe 13"/>
            <p:cNvGrpSpPr>
              <a:grpSpLocks noChangeAspect="1"/>
            </p:cNvGrpSpPr>
            <p:nvPr/>
          </p:nvGrpSpPr>
          <p:grpSpPr>
            <a:xfrm>
              <a:off x="383847" y="3789040"/>
              <a:ext cx="1912860" cy="2468547"/>
              <a:chOff x="529942" y="2492896"/>
              <a:chExt cx="2457882" cy="3171900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824" y="2492896"/>
                <a:ext cx="2448000" cy="1447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942" y="4053756"/>
                <a:ext cx="2448000" cy="1611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2" name="Picture 4" descr="Montpellier : Le MIN en circuit court | Servir le Publi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8" y="2483280"/>
              <a:ext cx="1897478" cy="1233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208722"/>
              <a:ext cx="1897200" cy="121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43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043608" y="334397"/>
            <a:ext cx="71287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450 chefs d’exploitations </a:t>
            </a:r>
          </a:p>
          <a:p>
            <a:pPr algn="ctr"/>
            <a:r>
              <a:rPr lang="fr-FR" sz="1800" dirty="0" smtClean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fruits et légumes, pépinière et horticulture</a:t>
            </a:r>
            <a:endParaRPr lang="fr-FR" sz="1800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0" r="9490"/>
          <a:stretch/>
        </p:blipFill>
        <p:spPr bwMode="auto">
          <a:xfrm>
            <a:off x="755576" y="4581128"/>
            <a:ext cx="4791266" cy="35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r="13558" b="8483"/>
          <a:stretch/>
        </p:blipFill>
        <p:spPr bwMode="auto">
          <a:xfrm>
            <a:off x="467544" y="1106895"/>
            <a:ext cx="5107998" cy="34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429247" y="4316739"/>
            <a:ext cx="12186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Source MSA 2019</a:t>
            </a:r>
            <a:endParaRPr lang="fr-FR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98264" y="3198097"/>
            <a:ext cx="2690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50 pomiculteurs spécialisés</a:t>
            </a:r>
          </a:p>
          <a:p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 oléiculteurs</a:t>
            </a:r>
          </a:p>
          <a:p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 diversifiés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59920" y="2021939"/>
            <a:ext cx="2762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50 horticulteurs</a:t>
            </a:r>
          </a:p>
          <a:p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 maraîchers plein champs</a:t>
            </a:r>
          </a:p>
          <a:p>
            <a:r>
              <a:rPr lang="fr-FR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 diversifiés</a:t>
            </a:r>
            <a:endParaRPr lang="fr-FR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051655" y="5148844"/>
            <a:ext cx="45961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283 établissements emploient des salariés </a:t>
            </a:r>
          </a:p>
          <a:p>
            <a:pPr algn="r"/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576 CDI – 4 693 CDD</a:t>
            </a:r>
          </a:p>
          <a:p>
            <a:pPr algn="r"/>
            <a:r>
              <a:rPr lang="fr-FR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1 391 ETP </a:t>
            </a:r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fr-FR" sz="18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rPr>
              <a:t> depuis 2010)</a:t>
            </a:r>
            <a:endParaRPr lang="fr-FR" sz="1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r"/>
            <a:endParaRPr lang="fr-FR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58" y="4895478"/>
            <a:ext cx="1333704" cy="142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3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043608" y="334397"/>
            <a:ext cx="71287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450 chefs d’entreprises </a:t>
            </a:r>
          </a:p>
          <a:p>
            <a:pPr algn="ctr"/>
            <a:r>
              <a:rPr lang="fr-FR" sz="1800" dirty="0" smtClean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fruits et légumes, pépinière et horticulture</a:t>
            </a:r>
            <a:endParaRPr lang="fr-FR" sz="1800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0" y="1988840"/>
            <a:ext cx="4289180" cy="1661993"/>
            <a:chOff x="179512" y="4581128"/>
            <a:chExt cx="4289180" cy="1661993"/>
          </a:xfrm>
        </p:grpSpPr>
        <p:sp>
          <p:nvSpPr>
            <p:cNvPr id="2" name="ZoneTexte 1"/>
            <p:cNvSpPr txBox="1"/>
            <p:nvPr/>
          </p:nvSpPr>
          <p:spPr>
            <a:xfrm>
              <a:off x="179512" y="4581128"/>
              <a:ext cx="2861627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b="1" dirty="0" smtClean="0">
                  <a:solidFill>
                    <a:srgbClr val="FF0000"/>
                  </a:solidFill>
                </a:rPr>
                <a:t>Candidats INSTALLATION</a:t>
              </a:r>
            </a:p>
            <a:p>
              <a:pPr algn="r"/>
              <a:r>
                <a:rPr lang="fr-FR" dirty="0" smtClean="0"/>
                <a:t>Plus de </a:t>
              </a:r>
              <a:r>
                <a:rPr lang="fr-FR" b="1" dirty="0" smtClean="0"/>
                <a:t>200 </a:t>
              </a:r>
              <a:r>
                <a:rPr lang="fr-FR" dirty="0" smtClean="0"/>
                <a:t>maraîchers </a:t>
              </a:r>
            </a:p>
            <a:p>
              <a:pPr algn="r"/>
              <a:r>
                <a:rPr lang="fr-FR" b="1" dirty="0" smtClean="0"/>
                <a:t>20 </a:t>
              </a:r>
              <a:r>
                <a:rPr lang="fr-FR" dirty="0" smtClean="0"/>
                <a:t>arboriculteurs/an </a:t>
              </a:r>
            </a:p>
            <a:p>
              <a:pPr algn="r"/>
              <a:r>
                <a:rPr lang="fr-FR" b="1" dirty="0">
                  <a:solidFill>
                    <a:srgbClr val="006600"/>
                  </a:solidFill>
                </a:rPr>
                <a:t>95% HCF</a:t>
              </a:r>
            </a:p>
            <a:p>
              <a:pPr algn="r"/>
              <a:r>
                <a:rPr lang="fr-FR" b="1" dirty="0" smtClean="0">
                  <a:solidFill>
                    <a:srgbClr val="006600"/>
                  </a:solidFill>
                </a:rPr>
                <a:t>90% en VD</a:t>
              </a:r>
            </a:p>
            <a:p>
              <a:pPr algn="r"/>
              <a:r>
                <a:rPr lang="fr-FR" b="1" dirty="0" smtClean="0">
                  <a:solidFill>
                    <a:srgbClr val="006600"/>
                  </a:solidFill>
                </a:rPr>
                <a:t>80% en AB</a:t>
              </a: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4725144"/>
              <a:ext cx="1336852" cy="1353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e 5"/>
          <p:cNvGrpSpPr/>
          <p:nvPr/>
        </p:nvGrpSpPr>
        <p:grpSpPr>
          <a:xfrm>
            <a:off x="2611486" y="4808900"/>
            <a:ext cx="5056858" cy="1496121"/>
            <a:chOff x="5002683" y="4740091"/>
            <a:chExt cx="5056858" cy="1496121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2683" y="4740091"/>
              <a:ext cx="1410378" cy="1381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ZoneTexte 21"/>
            <p:cNvSpPr txBox="1"/>
            <p:nvPr/>
          </p:nvSpPr>
          <p:spPr>
            <a:xfrm>
              <a:off x="6444207" y="4820440"/>
              <a:ext cx="3615334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</a:rPr>
                <a:t>TRANSMISSION + 55 ANS</a:t>
              </a:r>
            </a:p>
            <a:p>
              <a:r>
                <a:rPr lang="fr-FR" dirty="0" smtClean="0"/>
                <a:t>59 arboriculteurs </a:t>
              </a:r>
            </a:p>
            <a:p>
              <a:r>
                <a:rPr lang="fr-FR" b="1" dirty="0" smtClean="0"/>
                <a:t>= 6 départs/an</a:t>
              </a:r>
            </a:p>
            <a:p>
              <a:endParaRPr lang="fr-FR" dirty="0" smtClean="0"/>
            </a:p>
            <a:p>
              <a:r>
                <a:rPr lang="fr-FR" dirty="0" smtClean="0"/>
                <a:t>220 maraîchers </a:t>
              </a:r>
            </a:p>
            <a:p>
              <a:r>
                <a:rPr lang="fr-FR" b="1" dirty="0" smtClean="0"/>
                <a:t>= 22 départs/an</a:t>
              </a:r>
              <a:endParaRPr lang="fr-FR" b="1" dirty="0"/>
            </a:p>
          </p:txBody>
        </p:sp>
      </p:grpSp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0" r="9490"/>
          <a:stretch/>
        </p:blipFill>
        <p:spPr bwMode="auto">
          <a:xfrm>
            <a:off x="4268974" y="4367584"/>
            <a:ext cx="3873747" cy="283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r="8606" b="9367"/>
          <a:stretch/>
        </p:blipFill>
        <p:spPr bwMode="auto">
          <a:xfrm>
            <a:off x="4479561" y="1152818"/>
            <a:ext cx="3929293" cy="306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9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472247" cy="304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87624" y="317677"/>
            <a:ext cx="7058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Près de 5 000 ha de fruits et légumes cultivés dans l’Héraut en 2019</a:t>
            </a:r>
            <a:endParaRPr lang="fr-FR" sz="2000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0282" y="1241815"/>
            <a:ext cx="3398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 filières aux dynamiques contrastées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75465" y="3600463"/>
            <a:ext cx="2970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Vers un verger diversifié </a:t>
            </a:r>
            <a:r>
              <a:rPr lang="fr-FR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relictuel</a:t>
            </a:r>
            <a:r>
              <a:rPr lang="fr-FR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?</a:t>
            </a:r>
            <a:endParaRPr lang="fr-FR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85262" y="1674755"/>
            <a:ext cx="36471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2 900 ha de fruits </a:t>
            </a:r>
            <a:r>
              <a:rPr lang="fr-FR" dirty="0" smtClean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(dont 1 500 ha d’oliveraies et 700 ha de pommiers)</a:t>
            </a:r>
          </a:p>
          <a:p>
            <a:endParaRPr lang="fr-FR" sz="1600" b="1" dirty="0" smtClean="0">
              <a:solidFill>
                <a:srgbClr val="0066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fr-FR" sz="1600" b="1" dirty="0" smtClean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2 200 ha de légumes </a:t>
            </a:r>
            <a:r>
              <a:rPr lang="fr-FR" dirty="0" smtClean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(dont 1 500 ha de melons, 200 ha salades, 125 ha asperges)</a:t>
            </a:r>
            <a:endParaRPr lang="fr-FR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 bwMode="auto">
          <a:xfrm flipH="1">
            <a:off x="1763688" y="2869776"/>
            <a:ext cx="36004" cy="36004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avec flèche 11"/>
          <p:cNvCxnSpPr/>
          <p:nvPr/>
        </p:nvCxnSpPr>
        <p:spPr bwMode="auto">
          <a:xfrm flipH="1">
            <a:off x="1331640" y="3109897"/>
            <a:ext cx="36004" cy="36004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/>
          <p:cNvCxnSpPr/>
          <p:nvPr/>
        </p:nvCxnSpPr>
        <p:spPr bwMode="auto">
          <a:xfrm flipH="1">
            <a:off x="2447764" y="3573016"/>
            <a:ext cx="36004" cy="36004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/>
          <p:cNvCxnSpPr/>
          <p:nvPr/>
        </p:nvCxnSpPr>
        <p:spPr bwMode="auto">
          <a:xfrm flipH="1">
            <a:off x="2404604" y="2132856"/>
            <a:ext cx="36004" cy="36004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1"/>
          <a:stretch/>
        </p:blipFill>
        <p:spPr bwMode="auto">
          <a:xfrm>
            <a:off x="3966606" y="3897052"/>
            <a:ext cx="4565834" cy="279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0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8" y="1180202"/>
            <a:ext cx="7459612" cy="440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518002" y="332656"/>
            <a:ext cx="8084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Dynamique des productions de fruits et légumes, </a:t>
            </a:r>
          </a:p>
          <a:p>
            <a:pPr algn="ctr"/>
            <a:r>
              <a:rPr lang="fr-FR" sz="1800" dirty="0" smtClean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Hérault, 2000-2019</a:t>
            </a:r>
            <a:endParaRPr lang="fr-FR" sz="1800" dirty="0" smtClean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8" y="1180202"/>
            <a:ext cx="7459612" cy="440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518002" y="332656"/>
            <a:ext cx="8084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Dynamique des productions de fruits et légumes, </a:t>
            </a:r>
          </a:p>
          <a:p>
            <a:pPr algn="ctr"/>
            <a:r>
              <a:rPr lang="fr-FR" sz="1800" dirty="0" smtClean="0">
                <a:solidFill>
                  <a:srgbClr val="006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Hérault, 2000-2019</a:t>
            </a:r>
            <a:endParaRPr lang="fr-FR" sz="1800" dirty="0" smtClean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90010" y="980147"/>
            <a:ext cx="8014438" cy="5689213"/>
            <a:chOff x="590010" y="980147"/>
            <a:chExt cx="8014438" cy="5689213"/>
          </a:xfrm>
        </p:grpSpPr>
        <p:grpSp>
          <p:nvGrpSpPr>
            <p:cNvPr id="28" name="Groupe 27"/>
            <p:cNvGrpSpPr/>
            <p:nvPr/>
          </p:nvGrpSpPr>
          <p:grpSpPr>
            <a:xfrm>
              <a:off x="829853" y="2420888"/>
              <a:ext cx="7583723" cy="4248472"/>
              <a:chOff x="829853" y="2420888"/>
              <a:chExt cx="7583723" cy="4248472"/>
            </a:xfrm>
          </p:grpSpPr>
          <p:sp>
            <p:nvSpPr>
              <p:cNvPr id="7" name="ZoneTexte 6"/>
              <p:cNvSpPr txBox="1"/>
              <p:nvPr/>
            </p:nvSpPr>
            <p:spPr>
              <a:xfrm>
                <a:off x="829853" y="5746030"/>
                <a:ext cx="72120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800" b="1" dirty="0" smtClean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Facteur rendement globalement maîtrisé (sauf oléiculture)</a:t>
                </a:r>
              </a:p>
              <a:p>
                <a:pPr marL="285750" indent="-285750" algn="ctr">
                  <a:buFont typeface="Wingdings"/>
                  <a:buChar char="è"/>
                </a:pPr>
                <a:r>
                  <a:rPr lang="fr-FR" sz="1800" b="1" dirty="0" smtClean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Facteur surface déterminant </a:t>
                </a:r>
              </a:p>
              <a:p>
                <a:pPr marL="285750" indent="-285750" algn="ctr">
                  <a:buFont typeface="Wingdings"/>
                  <a:buChar char="è"/>
                </a:pPr>
                <a:r>
                  <a:rPr lang="fr-FR" sz="1800" b="1" dirty="0" smtClean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Autres facteurs ? </a:t>
                </a:r>
                <a:endParaRPr lang="fr-FR" sz="18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cxnSp>
            <p:nvCxnSpPr>
              <p:cNvPr id="13" name="Connecteur droit avec flèche 12"/>
              <p:cNvCxnSpPr/>
              <p:nvPr/>
            </p:nvCxnSpPr>
            <p:spPr bwMode="auto">
              <a:xfrm flipH="1">
                <a:off x="5004048" y="4077072"/>
                <a:ext cx="360040" cy="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Connecteur droit avec flèche 13"/>
              <p:cNvCxnSpPr/>
              <p:nvPr/>
            </p:nvCxnSpPr>
            <p:spPr bwMode="auto">
              <a:xfrm>
                <a:off x="5211688" y="2420888"/>
                <a:ext cx="872480" cy="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Connecteur droit avec flèche 14"/>
              <p:cNvCxnSpPr/>
              <p:nvPr/>
            </p:nvCxnSpPr>
            <p:spPr bwMode="auto">
              <a:xfrm>
                <a:off x="4031940" y="3861048"/>
                <a:ext cx="828092" cy="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4" name="Groupe 23"/>
              <p:cNvGrpSpPr/>
              <p:nvPr/>
            </p:nvGrpSpPr>
            <p:grpSpPr>
              <a:xfrm>
                <a:off x="2771800" y="2852936"/>
                <a:ext cx="5641776" cy="0"/>
                <a:chOff x="2771800" y="2852936"/>
                <a:chExt cx="5641776" cy="0"/>
              </a:xfrm>
            </p:grpSpPr>
            <p:cxnSp>
              <p:nvCxnSpPr>
                <p:cNvPr id="8" name="Connecteur droit avec flèche 7"/>
                <p:cNvCxnSpPr/>
                <p:nvPr/>
              </p:nvCxnSpPr>
              <p:spPr bwMode="auto">
                <a:xfrm>
                  <a:off x="2771800" y="2852936"/>
                  <a:ext cx="4104456" cy="0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" name="Connecteur droit avec flèche 10"/>
                <p:cNvCxnSpPr/>
                <p:nvPr/>
              </p:nvCxnSpPr>
              <p:spPr bwMode="auto">
                <a:xfrm>
                  <a:off x="7824936" y="2852936"/>
                  <a:ext cx="588640" cy="0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" name="Connecteur droit avec flèche 16"/>
                <p:cNvCxnSpPr/>
                <p:nvPr/>
              </p:nvCxnSpPr>
              <p:spPr bwMode="auto">
                <a:xfrm>
                  <a:off x="6876256" y="2852936"/>
                  <a:ext cx="948680" cy="0"/>
                </a:xfrm>
                <a:prstGeom prst="straightConnector1">
                  <a:avLst/>
                </a:prstGeom>
                <a:noFill/>
                <a:ln w="31750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29" name="Rectangle 28"/>
            <p:cNvSpPr/>
            <p:nvPr/>
          </p:nvSpPr>
          <p:spPr>
            <a:xfrm>
              <a:off x="590010" y="980147"/>
              <a:ext cx="80144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800" b="1" dirty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Analyse des </a:t>
              </a:r>
              <a:r>
                <a:rPr lang="fr-FR" sz="1800" b="1" dirty="0" smtClean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écarts (objectifs ateliers PADH 2020)</a:t>
              </a:r>
              <a:endParaRPr lang="fr-FR" sz="18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5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026" y="836712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L’Hérault va-t-elle rester une terre de production de fruits et légumes 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  <a:p>
            <a:pPr algn="ctr"/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Quelles surfaces pour quelles productions ?</a:t>
            </a:r>
          </a:p>
          <a:p>
            <a:pPr algn="ctr"/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Combien de producteurs pour une 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relocalisation des productions</a:t>
            </a:r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?</a:t>
            </a:r>
          </a:p>
          <a:p>
            <a:pPr algn="ctr"/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Une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dualité de modèles d’exploitations est-elle inéluctable (grosses spécialisées en circuits longs vs petites diversifiées en circuits courts) ? </a:t>
            </a:r>
            <a:endParaRPr lang="fr-FR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fr-F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Quid </a:t>
            </a: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de la diversité et de la diversification des exploitations ?</a:t>
            </a:r>
          </a:p>
          <a:p>
            <a:pPr algn="ctr"/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8500" y="332656"/>
            <a:ext cx="7671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labels, terrains de rencontre entre producteurs et consommateurs </a:t>
            </a:r>
            <a:r>
              <a:rPr lang="fr-FR" sz="2000" b="1" dirty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 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695654" y="1064494"/>
            <a:ext cx="7827071" cy="2431066"/>
            <a:chOff x="755576" y="3892775"/>
            <a:chExt cx="7827071" cy="2431066"/>
          </a:xfrm>
        </p:grpSpPr>
        <p:pic>
          <p:nvPicPr>
            <p:cNvPr id="8" name="Picture 5" descr="C:\Users\suzor\Desktop\hve_cou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5157304"/>
              <a:ext cx="1007164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 descr="C:\Users\suzor\Desktop\plante_bleue_hve_niveau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4486775"/>
              <a:ext cx="842295" cy="98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C:\Users\suzor\Desktop\vergersc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3892775"/>
              <a:ext cx="1495095" cy="11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5796136" y="4077072"/>
              <a:ext cx="150008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C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9</a:t>
              </a:r>
              <a:r>
                <a:rPr lang="fr-FR" b="1" dirty="0" smtClean="0">
                  <a:solidFill>
                    <a:srgbClr val="CC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0% des vergers de pommiers de la plaine</a:t>
              </a:r>
            </a:p>
            <a:p>
              <a:pPr algn="ctr"/>
              <a:endParaRPr lang="fr-FR" b="1" dirty="0">
                <a:solidFill>
                  <a:srgbClr val="CC33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algn="ctr"/>
              <a:r>
                <a:rPr lang="fr-FR" b="1" dirty="0" smtClean="0">
                  <a:solidFill>
                    <a:srgbClr val="CC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10 maraîchers Force sud</a:t>
              </a:r>
            </a:p>
            <a:p>
              <a:pPr algn="ctr"/>
              <a:r>
                <a:rPr lang="fr-FR" b="1" dirty="0" smtClean="0">
                  <a:solidFill>
                    <a:srgbClr val="CC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18 </a:t>
              </a:r>
              <a:r>
                <a:rPr lang="fr-FR" b="1" dirty="0" err="1" smtClean="0">
                  <a:solidFill>
                    <a:srgbClr val="CC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arbo</a:t>
              </a:r>
              <a:r>
                <a:rPr lang="fr-FR" b="1" dirty="0" smtClean="0">
                  <a:solidFill>
                    <a:srgbClr val="CC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+</a:t>
              </a:r>
            </a:p>
            <a:p>
              <a:pPr algn="ctr"/>
              <a:r>
                <a:rPr lang="fr-FR" b="1" dirty="0" smtClean="0">
                  <a:solidFill>
                    <a:srgbClr val="CC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SICA Mauguio + </a:t>
              </a:r>
              <a:r>
                <a:rPr lang="fr-FR" b="1" dirty="0" err="1" smtClean="0">
                  <a:solidFill>
                    <a:srgbClr val="CC33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Cofruidoc</a:t>
              </a:r>
              <a:endParaRPr lang="fr-FR" b="1" dirty="0">
                <a:solidFill>
                  <a:srgbClr val="CC33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8500" y="4806185"/>
              <a:ext cx="417646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fr-FR" b="1" dirty="0" smtClean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1 300 </a:t>
              </a:r>
              <a:r>
                <a:rPr lang="fr-FR" b="1" dirty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ha </a:t>
              </a:r>
              <a:r>
                <a:rPr lang="fr-FR" b="1" dirty="0" smtClean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(25 </a:t>
              </a:r>
              <a:r>
                <a:rPr lang="fr-FR" b="1" dirty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% </a:t>
              </a:r>
              <a:r>
                <a:rPr lang="fr-FR" b="1" dirty="0" smtClean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SAU) </a:t>
              </a:r>
              <a:r>
                <a:rPr lang="fr-FR" b="1" dirty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Wingdings"/>
                </a:rPr>
                <a:t> </a:t>
              </a:r>
              <a:r>
                <a:rPr lang="fr-FR" b="1" dirty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+ </a:t>
              </a:r>
              <a:r>
                <a:rPr lang="fr-FR" b="1" dirty="0" smtClean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68 </a:t>
              </a:r>
              <a:r>
                <a:rPr lang="fr-FR" b="1" dirty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% / 2011 </a:t>
              </a:r>
            </a:p>
            <a:p>
              <a:pPr lvl="0"/>
              <a:endParaRPr lang="fr-FR" b="1" dirty="0" smtClean="0">
                <a:solidFill>
                  <a:srgbClr val="0099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lvl="0"/>
              <a:r>
                <a:rPr lang="fr-FR" b="1" dirty="0" smtClean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535 </a:t>
              </a:r>
              <a:r>
                <a:rPr lang="fr-FR" b="1" dirty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EA « en ayant » </a:t>
              </a:r>
              <a:r>
                <a:rPr lang="fr-FR" b="1" dirty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Wingdings"/>
                </a:rPr>
                <a:t> </a:t>
              </a:r>
              <a:r>
                <a:rPr lang="fr-FR" b="1" dirty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+ 67 % / 2011 </a:t>
              </a:r>
            </a:p>
            <a:p>
              <a:r>
                <a:rPr lang="fr-FR" b="1" dirty="0" smtClean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Wingdings"/>
                </a:rPr>
                <a:t> </a:t>
              </a:r>
              <a:r>
                <a:rPr lang="fr-FR" b="1" dirty="0" smtClean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185 oléiculteurs  (450 ha)</a:t>
              </a:r>
            </a:p>
            <a:p>
              <a:r>
                <a:rPr lang="fr-FR" b="1" dirty="0" smtClean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Wingdings"/>
                </a:rPr>
                <a:t> </a:t>
              </a:r>
              <a:r>
                <a:rPr lang="fr-FR" b="1" dirty="0" smtClean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9 pomiculteurs (26 ha)</a:t>
              </a:r>
            </a:p>
            <a:p>
              <a:r>
                <a:rPr lang="fr-FR" b="1" dirty="0" smtClean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Amandes, châtaignes, fruits divers</a:t>
              </a:r>
            </a:p>
          </p:txBody>
        </p:sp>
        <p:pic>
          <p:nvPicPr>
            <p:cNvPr id="6" name="Picture 6" descr="C:\Users\suzor\Documents\hélène\GAT\GAT 2018\LOGO AB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005064"/>
              <a:ext cx="1729489" cy="82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e 22"/>
          <p:cNvGrpSpPr/>
          <p:nvPr/>
        </p:nvGrpSpPr>
        <p:grpSpPr>
          <a:xfrm>
            <a:off x="539552" y="3789040"/>
            <a:ext cx="7908794" cy="2554545"/>
            <a:chOff x="539552" y="3645024"/>
            <a:chExt cx="7908794" cy="2554545"/>
          </a:xfrm>
        </p:grpSpPr>
        <p:sp>
          <p:nvSpPr>
            <p:cNvPr id="4" name="Rectangle 3"/>
            <p:cNvSpPr/>
            <p:nvPr/>
          </p:nvSpPr>
          <p:spPr>
            <a:xfrm>
              <a:off x="695654" y="3645024"/>
              <a:ext cx="756084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800" b="1" dirty="0" smtClean="0">
                  <a:solidFill>
                    <a:srgbClr val="0099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Plan de filière Fruits et légumes </a:t>
              </a:r>
            </a:p>
            <a:p>
              <a:pPr algn="ctr"/>
              <a:r>
                <a:rPr lang="fr-FR" sz="16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Objectif  2023 </a:t>
              </a:r>
              <a:r>
                <a:rPr lang="fr-FR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(en valeur) </a:t>
              </a:r>
              <a:r>
                <a:rPr lang="fr-FR" sz="16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1600" b="1" dirty="0" smtClean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b="1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25% sous SIQO dont AB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b="1" dirty="0" smtClean="0">
                  <a:latin typeface="Helvetica" panose="020B0604020202020204" pitchFamily="34" charset="0"/>
                  <a:cs typeface="Helvetica" panose="020B0604020202020204" pitchFamily="34" charset="0"/>
                  <a:sym typeface="Wingdings"/>
                </a:rPr>
                <a:t>50% en HVE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b="1" dirty="0" smtClean="0">
                  <a:latin typeface="Helvetica" panose="020B0604020202020204" pitchFamily="34" charset="0"/>
                  <a:cs typeface="Helvetica" panose="020B0604020202020204" pitchFamily="34" charset="0"/>
                  <a:sym typeface="Wingdings"/>
                </a:rPr>
                <a:t>50% de produits « durable en RHD  </a:t>
              </a:r>
              <a:r>
                <a:rPr lang="fr-FR" sz="1600" b="1" dirty="0" err="1" smtClean="0">
                  <a:latin typeface="Helvetica" panose="020B0604020202020204" pitchFamily="34" charset="0"/>
                  <a:cs typeface="Helvetica" panose="020B0604020202020204" pitchFamily="34" charset="0"/>
                  <a:sym typeface="Wingdings"/>
                </a:rPr>
                <a:t>Agrilocal</a:t>
              </a:r>
              <a:r>
                <a:rPr lang="fr-FR" sz="1600" b="1" dirty="0" smtClean="0">
                  <a:latin typeface="Helvetica" panose="020B0604020202020204" pitchFamily="34" charset="0"/>
                  <a:cs typeface="Helvetica" panose="020B0604020202020204" pitchFamily="34" charset="0"/>
                  <a:sym typeface="Wingdings"/>
                </a:rPr>
                <a:t>, producteur d’Occitanie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30% contractualisés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600" dirty="0" err="1" smtClean="0">
                  <a:latin typeface="Helvetica" panose="020B0604020202020204" pitchFamily="34" charset="0"/>
                  <a:cs typeface="Helvetica" panose="020B0604020202020204" pitchFamily="34" charset="0"/>
                </a:rPr>
                <a:t>Phytos</a:t>
              </a:r>
              <a:r>
                <a:rPr lang="fr-FR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 : 20 </a:t>
              </a:r>
              <a:r>
                <a:rPr lang="fr-FR"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à 50% de réduction d’ici </a:t>
              </a:r>
              <a:r>
                <a:rPr lang="fr-FR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2030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16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/>
              </a:endParaRPr>
            </a:p>
            <a:p>
              <a:endParaRPr lang="fr-FR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5449" y="3718545"/>
              <a:ext cx="942975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 bwMode="auto">
            <a:xfrm>
              <a:off x="539552" y="3645024"/>
              <a:ext cx="7908794" cy="2376264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67744" y="1670611"/>
            <a:ext cx="13452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Source : Agence Bio</a:t>
            </a:r>
            <a:endParaRPr lang="fr-FR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15573" y="3212976"/>
            <a:ext cx="11288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Source : </a:t>
            </a:r>
            <a:r>
              <a:rPr lang="fr-FR" sz="10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MinAgri</a:t>
            </a:r>
            <a:endParaRPr lang="fr-FR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fr-F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15383</TotalTime>
  <Words>1098</Words>
  <Application>Microsoft Office PowerPoint</Application>
  <PresentationFormat>Affichage à l'écran (4:3)</PresentationFormat>
  <Paragraphs>214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2_Modèle par défaut</vt:lpstr>
      <vt:lpstr>3_Modèle par défaut</vt:lpstr>
      <vt:lpstr>HORTUS Fruits, légume et horticulture      21 octobre 2020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CHAVEY ALEXANDRE</dc:creator>
  <cp:lastModifiedBy>CHAVEY ALEXANDRE</cp:lastModifiedBy>
  <cp:revision>1183</cp:revision>
  <cp:lastPrinted>2020-10-21T11:51:12Z</cp:lastPrinted>
  <dcterms:created xsi:type="dcterms:W3CDTF">2014-02-04T11:47:52Z</dcterms:created>
  <dcterms:modified xsi:type="dcterms:W3CDTF">2021-05-18T07:56:35Z</dcterms:modified>
</cp:coreProperties>
</file>