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96" r:id="rId3"/>
    <p:sldId id="353" r:id="rId4"/>
    <p:sldId id="397" r:id="rId5"/>
    <p:sldId id="398" r:id="rId6"/>
    <p:sldId id="399" r:id="rId7"/>
    <p:sldId id="401" r:id="rId8"/>
    <p:sldId id="400" r:id="rId9"/>
    <p:sldId id="402" r:id="rId10"/>
    <p:sldId id="403" r:id="rId11"/>
    <p:sldId id="404" r:id="rId12"/>
    <p:sldId id="405" r:id="rId13"/>
    <p:sldId id="406" r:id="rId14"/>
    <p:sldId id="407" r:id="rId15"/>
    <p:sldId id="409" r:id="rId16"/>
    <p:sldId id="408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60" d="100"/>
          <a:sy n="60" d="100"/>
        </p:scale>
        <p:origin x="-160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C3F84-DE31-4623-BC27-D4B411577033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F4439-2720-432C-8DED-9BAB05BEF2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473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EEFEC-18CC-4FFC-BA91-BECCE3940260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18FCD-1335-4E1D-96C5-C31078AAC3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67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29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05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89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3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85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79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83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19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00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51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21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38033-D917-45B3-B9BD-48CEF88B73BB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B3EF9-50D8-4398-80F6-8020C9600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5" y="2636912"/>
            <a:ext cx="7772400" cy="1470025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VITICULTURE 2030</a:t>
            </a:r>
            <a:endParaRPr lang="fr-FR" b="1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3600400" cy="180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11560" y="47971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/>
              <a:t>20 avril2021</a:t>
            </a:r>
            <a:endParaRPr lang="fr-FR" sz="2000" b="1" dirty="0"/>
          </a:p>
        </p:txBody>
      </p:sp>
      <p:grpSp>
        <p:nvGrpSpPr>
          <p:cNvPr id="6" name="Groupe 5"/>
          <p:cNvGrpSpPr/>
          <p:nvPr/>
        </p:nvGrpSpPr>
        <p:grpSpPr>
          <a:xfrm>
            <a:off x="5364088" y="5661248"/>
            <a:ext cx="3527578" cy="951110"/>
            <a:chOff x="5148878" y="4437112"/>
            <a:chExt cx="3527578" cy="951110"/>
          </a:xfrm>
        </p:grpSpPr>
        <p:pic>
          <p:nvPicPr>
            <p:cNvPr id="7" name="Image 6" descr="http://www.eaurmc.fr/fileadmin/infos-pratiques/documents/LOGOS/logo_cartouche_CMJN_HDF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1911" y="4653822"/>
              <a:ext cx="834545" cy="73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C:\Users\CHAVEY\Desktop\PADH\PADH 2030\2. COPAD institutionnel\BUDGET FINANCEMENT\logo FNAD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594" y="4489448"/>
              <a:ext cx="787382" cy="898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CHAVEY\Desktop\PADH\PADH 2030\2. COPAD institutionnel\BUDGET FINANCEMENT\CD34-LOGO-VERTICAL-CMJ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9698" y="4502568"/>
              <a:ext cx="710654" cy="87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\\srv-ca34fichier\Phototheque\A - Logos_Pictos\CA34\A_CA34\logo_CA_Herault_Q DOCUMENTS ET WEB 2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878" y="4437112"/>
              <a:ext cx="944716" cy="944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53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"/>
          <a:stretch>
            <a:fillRect/>
          </a:stretch>
        </p:blipFill>
        <p:spPr bwMode="auto">
          <a:xfrm>
            <a:off x="929958" y="1412776"/>
            <a:ext cx="6594929" cy="357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91680" y="53012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Quels produits pour quels marchés ?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Couleurs ? degrés ? cépages ? 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313280"/>
            <a:ext cx="4527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Marché et société</a:t>
            </a:r>
            <a:endParaRPr lang="fr-FR" sz="2400" b="1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4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9632" y="313280"/>
            <a:ext cx="4527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Marché et société</a:t>
            </a:r>
            <a:endParaRPr lang="fr-FR" sz="2400" b="1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5"/>
            <a:ext cx="5218534" cy="360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8521" y="5085184"/>
            <a:ext cx="813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Quels circuits de commercialisation : proximité, export ?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Prise en compte des attentes sociétales : HVE ? Bio ? ZNT ?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Quelle gouvernance de la filière ?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14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9" y="313280"/>
            <a:ext cx="4739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Changement climatique</a:t>
            </a:r>
            <a:endParaRPr lang="fr-FR" sz="2400" b="1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0" y="1844824"/>
            <a:ext cx="380268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67944" y="170080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Réchauffement de 0,4°C/décade</a:t>
            </a:r>
          </a:p>
          <a:p>
            <a:r>
              <a:rPr lang="fr-FR" dirty="0"/>
              <a:t>Variabilité interannuelle stable</a:t>
            </a:r>
          </a:p>
          <a:p>
            <a:r>
              <a:rPr lang="fr-FR" dirty="0"/>
              <a:t>Réchauffement plus marqué au printemps et en été</a:t>
            </a:r>
          </a:p>
          <a:p>
            <a:r>
              <a:rPr lang="fr-FR" dirty="0"/>
              <a:t>Nette </a:t>
            </a:r>
            <a:r>
              <a:rPr lang="fr-FR" dirty="0">
                <a:sym typeface="Wingdings"/>
              </a:rPr>
              <a:t></a:t>
            </a:r>
            <a:r>
              <a:rPr lang="fr-FR" dirty="0"/>
              <a:t> du nb de jours de gel par an (/ 2 environ) du nb de jours de gel "de printemps"</a:t>
            </a:r>
          </a:p>
          <a:p>
            <a:r>
              <a:rPr lang="fr-FR" dirty="0">
                <a:sym typeface="Wingdings"/>
              </a:rPr>
              <a:t></a:t>
            </a:r>
            <a:r>
              <a:rPr lang="fr-FR" dirty="0"/>
              <a:t> nb de jours estivaux (+ 33 à + 39) avec des années à 120 jours. </a:t>
            </a:r>
          </a:p>
          <a:p>
            <a:r>
              <a:rPr lang="fr-FR" dirty="0"/>
              <a:t>6 à 12 jours très chaud (+35°C) neuf années sur dix suivant = blocages physiologiques, grillures. </a:t>
            </a:r>
          </a:p>
        </p:txBody>
      </p:sp>
    </p:spTree>
    <p:extLst>
      <p:ext uri="{BB962C8B-B14F-4D97-AF65-F5344CB8AC3E}">
        <p14:creationId xmlns:p14="http://schemas.microsoft.com/office/powerpoint/2010/main" val="386024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9" y="313280"/>
            <a:ext cx="4739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Changement climatique</a:t>
            </a:r>
            <a:endParaRPr lang="fr-FR" sz="2400" b="1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5" y="2892423"/>
            <a:ext cx="381527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3968" y="278789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Peu d’évolution du cumul annuel  et de la variabilité interannuelle</a:t>
            </a:r>
          </a:p>
          <a:p>
            <a:r>
              <a:rPr lang="fr-FR" dirty="0">
                <a:sym typeface="Wingdings"/>
              </a:rPr>
              <a:t></a:t>
            </a:r>
            <a:r>
              <a:rPr lang="fr-FR" dirty="0"/>
              <a:t> des P° en hiver, </a:t>
            </a:r>
            <a:r>
              <a:rPr lang="fr-FR" dirty="0">
                <a:sym typeface="Wingdings"/>
              </a:rPr>
              <a:t></a:t>
            </a:r>
            <a:r>
              <a:rPr lang="fr-FR" dirty="0"/>
              <a:t> modérée en été et automne, et </a:t>
            </a:r>
            <a:r>
              <a:rPr lang="fr-FR" dirty="0">
                <a:sym typeface="Wingdings"/>
              </a:rPr>
              <a:t></a:t>
            </a:r>
            <a:r>
              <a:rPr lang="fr-FR" dirty="0"/>
              <a:t> baisse plus nette au printemps.</a:t>
            </a:r>
          </a:p>
          <a:p>
            <a:r>
              <a:rPr lang="fr-FR" dirty="0">
                <a:sym typeface="Wingdings"/>
              </a:rPr>
              <a:t></a:t>
            </a:r>
            <a:r>
              <a:rPr lang="fr-FR" dirty="0"/>
              <a:t> nb de jours sans pluies du 01/04 au 31/10) de 2 à 6 jours et pluies plus intenses en été</a:t>
            </a:r>
          </a:p>
          <a:p>
            <a:r>
              <a:rPr lang="fr-FR" dirty="0">
                <a:sym typeface="Wingdings"/>
              </a:rPr>
              <a:t></a:t>
            </a:r>
            <a:r>
              <a:rPr lang="fr-FR" dirty="0"/>
              <a:t> Évapotranspiration : </a:t>
            </a:r>
            <a:r>
              <a:rPr lang="fr-FR" dirty="0">
                <a:sym typeface="Wingdings"/>
              </a:rPr>
              <a:t></a:t>
            </a:r>
            <a:r>
              <a:rPr lang="fr-FR" dirty="0"/>
              <a:t> conditions hydriques (</a:t>
            </a:r>
            <a:r>
              <a:rPr lang="fr-FR" dirty="0">
                <a:sym typeface="Wingdings"/>
              </a:rPr>
              <a:t></a:t>
            </a:r>
            <a:r>
              <a:rPr lang="fr-FR" dirty="0"/>
              <a:t> humidité des sols et </a:t>
            </a:r>
            <a:r>
              <a:rPr lang="fr-FR" dirty="0">
                <a:sym typeface="Wingdings"/>
              </a:rPr>
              <a:t></a:t>
            </a:r>
            <a:r>
              <a:rPr lang="fr-FR" dirty="0"/>
              <a:t> transpiration des plantes)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626" y="1103402"/>
            <a:ext cx="825383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fr-FR" b="1" cap="all" dirty="0">
                <a:solidFill>
                  <a:srgbClr val="12A9D9"/>
                </a:solidFill>
                <a:latin typeface="Arial"/>
                <a:ea typeface="Cambria"/>
                <a:cs typeface="Arial-BoldMT"/>
              </a:rPr>
              <a:t>Données sources </a:t>
            </a:r>
            <a:endParaRPr lang="fr-FR" sz="1400" b="1" cap="all" dirty="0">
              <a:solidFill>
                <a:srgbClr val="12A9D9"/>
              </a:solidFill>
              <a:latin typeface="Arial"/>
              <a:ea typeface="Cambria"/>
              <a:cs typeface="Arial-BoldMT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ea typeface="Cambria"/>
                <a:cs typeface="ArialMT"/>
              </a:rPr>
              <a:t>Source : DRIAS – Les futurs du climat</a:t>
            </a:r>
            <a:endParaRPr lang="fr-FR" sz="1200" dirty="0">
              <a:solidFill>
                <a:srgbClr val="000000"/>
              </a:solidFill>
              <a:latin typeface="Arial"/>
              <a:ea typeface="Cambria"/>
              <a:cs typeface="ArialMT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ea typeface="Cambria"/>
                <a:cs typeface="ArialMT"/>
              </a:rPr>
              <a:t>Projections climatiques : CNRM 2014 / Modèle : Aladin-climat / Scénario : RCP 4.5</a:t>
            </a:r>
            <a:endParaRPr lang="fr-FR" sz="1200" dirty="0">
              <a:solidFill>
                <a:srgbClr val="000000"/>
              </a:solidFill>
              <a:effectLst/>
              <a:latin typeface="Arial"/>
              <a:ea typeface="Cambria"/>
              <a:cs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52187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9" y="313280"/>
            <a:ext cx="4739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Changement climatique</a:t>
            </a:r>
            <a:endParaRPr lang="fr-FR" sz="2400" b="1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9" y="1988840"/>
            <a:ext cx="3729853" cy="233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3968" y="23488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Avancement de la phase de maturation des raisins = Conditions de températures plus élevées = teneur en sucres plus élevée (</a:t>
            </a:r>
            <a:r>
              <a:rPr lang="fr-FR" dirty="0">
                <a:sym typeface="Wingdings"/>
              </a:rPr>
              <a:t></a:t>
            </a:r>
            <a:r>
              <a:rPr lang="fr-FR" dirty="0"/>
              <a:t> °C) et </a:t>
            </a:r>
            <a:r>
              <a:rPr lang="fr-FR" dirty="0">
                <a:sym typeface="Wingdings"/>
              </a:rPr>
              <a:t></a:t>
            </a:r>
            <a:r>
              <a:rPr lang="fr-FR" dirty="0"/>
              <a:t> acidité).</a:t>
            </a:r>
          </a:p>
          <a:p>
            <a:r>
              <a:rPr lang="fr-FR" dirty="0"/>
              <a:t>Raccourcissement la durée des cycles phénologiques</a:t>
            </a:r>
          </a:p>
        </p:txBody>
      </p:sp>
    </p:spTree>
    <p:extLst>
      <p:ext uri="{BB962C8B-B14F-4D97-AF65-F5344CB8AC3E}">
        <p14:creationId xmlns:p14="http://schemas.microsoft.com/office/powerpoint/2010/main" val="1788030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9" y="313280"/>
            <a:ext cx="4739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Changement climatique</a:t>
            </a:r>
            <a:endParaRPr lang="fr-FR" sz="2400" b="1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120"/>
            <a:ext cx="401786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2636912"/>
            <a:ext cx="3923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/>
              <a:t>Modification de la phénologie de la vigne (avancement de la floraison et de la récolte) et des caractéristiques des jus (augmentation de la teneur en sucres, baisse de l’acidité).</a:t>
            </a:r>
          </a:p>
        </p:txBody>
      </p:sp>
    </p:spTree>
    <p:extLst>
      <p:ext uri="{BB962C8B-B14F-4D97-AF65-F5344CB8AC3E}">
        <p14:creationId xmlns:p14="http://schemas.microsoft.com/office/powerpoint/2010/main" val="4292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9" y="313280"/>
            <a:ext cx="4739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Changement climatique</a:t>
            </a:r>
            <a:endParaRPr lang="fr-FR" sz="2400" b="1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3"/>
          <a:stretch/>
        </p:blipFill>
        <p:spPr bwMode="auto">
          <a:xfrm>
            <a:off x="413888" y="1340768"/>
            <a:ext cx="8190559" cy="492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6007" y="772124"/>
            <a:ext cx="4739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Leviers d’adaptation</a:t>
            </a:r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2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700808"/>
            <a:ext cx="8629105" cy="3785652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pPr>
              <a:buClrTx/>
              <a:buSzTx/>
              <a:defRPr/>
            </a:pPr>
            <a:r>
              <a:rPr lang="fr-FR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Le PADH vise a définir </a:t>
            </a:r>
            <a:r>
              <a:rPr lang="fr-FR" sz="2000" b="1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une vision pour l’agriculture héraultaise à l’horizon 2030</a:t>
            </a:r>
            <a:r>
              <a:rPr lang="fr-FR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, un programme d’action et des moyens pour l’atteindre</a:t>
            </a:r>
          </a:p>
          <a:p>
            <a:pPr>
              <a:buClrTx/>
              <a:buSzTx/>
              <a:defRPr/>
            </a:pPr>
            <a:endParaRPr lang="fr-FR" sz="2000" dirty="0" smtClean="0">
              <a:latin typeface="Helvetica" panose="020B0604020202020204" pitchFamily="34" charset="0"/>
              <a:ea typeface="MS PGothic" pitchFamily="34" charset="-128"/>
              <a:cs typeface="Helvetica" panose="020B0604020202020204" pitchFamily="34" charset="0"/>
            </a:endParaRPr>
          </a:p>
          <a:p>
            <a:pPr>
              <a:buClrTx/>
              <a:buSzTx/>
              <a:defRPr/>
            </a:pPr>
            <a:endParaRPr lang="fr-FR" sz="2000" b="1" dirty="0">
              <a:latin typeface="Helvetica" panose="020B0604020202020204" pitchFamily="34" charset="0"/>
              <a:ea typeface="MS PGothic" pitchFamily="34" charset="-128"/>
              <a:cs typeface="Helvetica" panose="020B0604020202020204" pitchFamily="34" charset="0"/>
            </a:endParaRPr>
          </a:p>
          <a:p>
            <a:pPr>
              <a:buClrTx/>
              <a:buSzTx/>
              <a:defRPr/>
            </a:pPr>
            <a:r>
              <a:rPr lang="fr-FR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Il est structuré autour de </a:t>
            </a:r>
            <a:r>
              <a:rPr lang="fr-FR" sz="2000" b="1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3 axes stratégiques :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lang="fr-FR" sz="2000" dirty="0" smtClean="0">
                <a:solidFill>
                  <a:srgbClr val="0066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Préserver </a:t>
            </a:r>
            <a:r>
              <a:rPr lang="fr-FR" sz="2000" dirty="0">
                <a:solidFill>
                  <a:srgbClr val="0066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les ressources productives « hommes, terres et eau »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lang="fr-FR" sz="2000" dirty="0" smtClean="0">
                <a:solidFill>
                  <a:srgbClr val="00206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Consolider </a:t>
            </a:r>
            <a:r>
              <a:rPr lang="fr-FR" sz="2000" dirty="0">
                <a:solidFill>
                  <a:srgbClr val="00206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ses </a:t>
            </a:r>
            <a:r>
              <a:rPr lang="fr-FR" sz="2000" dirty="0" smtClean="0">
                <a:solidFill>
                  <a:srgbClr val="00206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marchés et répondre </a:t>
            </a:r>
            <a:r>
              <a:rPr lang="fr-FR" sz="2000" dirty="0">
                <a:solidFill>
                  <a:srgbClr val="00206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aux attentes sociétales 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lang="fr-FR" sz="2000" dirty="0" smtClean="0">
                <a:solidFill>
                  <a:srgbClr val="FF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S’adapter </a:t>
            </a:r>
            <a:r>
              <a:rPr lang="fr-FR" sz="2000" dirty="0">
                <a:solidFill>
                  <a:srgbClr val="FF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au changement </a:t>
            </a:r>
            <a:r>
              <a:rPr lang="fr-FR" sz="2000" dirty="0" smtClean="0">
                <a:solidFill>
                  <a:srgbClr val="FF0000"/>
                </a:solidFill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climatique</a:t>
            </a:r>
          </a:p>
          <a:p>
            <a:pPr marL="400050" indent="-400050">
              <a:buClrTx/>
              <a:buSzTx/>
              <a:buFont typeface="+mj-lt"/>
              <a:buAutoNum type="romanUcPeriod"/>
              <a:defRPr/>
            </a:pPr>
            <a:endParaRPr lang="fr-FR" sz="2000" b="1" dirty="0" smtClean="0">
              <a:solidFill>
                <a:srgbClr val="FF0000"/>
              </a:solidFill>
              <a:latin typeface="Helvetica" panose="020B0604020202020204" pitchFamily="34" charset="0"/>
              <a:ea typeface="MS PGothic" pitchFamily="34" charset="-128"/>
              <a:cs typeface="Helvetica" panose="020B0604020202020204" pitchFamily="34" charset="0"/>
            </a:endParaRPr>
          </a:p>
          <a:p>
            <a:pPr marL="400050" indent="-400050">
              <a:buClrTx/>
              <a:buSzTx/>
              <a:buFont typeface="+mj-lt"/>
              <a:buAutoNum type="romanUcPeriod"/>
              <a:defRPr/>
            </a:pPr>
            <a:endParaRPr lang="fr-FR" sz="2000" b="1" dirty="0">
              <a:solidFill>
                <a:srgbClr val="FF0000"/>
              </a:solidFill>
              <a:latin typeface="Helvetica" panose="020B0604020202020204" pitchFamily="34" charset="0"/>
              <a:ea typeface="MS PGothic" pitchFamily="34" charset="-128"/>
              <a:cs typeface="Helvetica" panose="020B0604020202020204" pitchFamily="34" charset="0"/>
            </a:endParaRPr>
          </a:p>
          <a:p>
            <a:pPr>
              <a:buClrTx/>
              <a:buSzTx/>
              <a:defRPr/>
            </a:pPr>
            <a:r>
              <a:rPr lang="fr-FR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Son élaboration repose sur des </a:t>
            </a:r>
            <a:r>
              <a:rPr lang="fr-FR" sz="2000" b="1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ateliers « filières » </a:t>
            </a:r>
            <a:r>
              <a:rPr lang="fr-FR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(viticulture, grandes cultures, </a:t>
            </a:r>
            <a:r>
              <a:rPr lang="fr-FR" sz="2000" dirty="0" err="1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hortus</a:t>
            </a:r>
            <a:r>
              <a:rPr lang="fr-FR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, élevages) </a:t>
            </a:r>
            <a:r>
              <a:rPr lang="fr-FR" sz="2000" b="1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et transversaux </a:t>
            </a:r>
            <a:r>
              <a:rPr lang="fr-FR" sz="2000" dirty="0" smtClean="0">
                <a:latin typeface="Helvetica" panose="020B0604020202020204" pitchFamily="34" charset="0"/>
                <a:ea typeface="MS PGothic" pitchFamily="34" charset="-128"/>
                <a:cs typeface="Helvetica" panose="020B0604020202020204" pitchFamily="34" charset="0"/>
              </a:rPr>
              <a:t>(territoires, entreprises)</a:t>
            </a:r>
            <a:endParaRPr lang="fr-FR" sz="2000" dirty="0">
              <a:latin typeface="Helvetica" panose="020B0604020202020204" pitchFamily="34" charset="0"/>
              <a:ea typeface="MS PGothic" pitchFamily="34" charset="-128"/>
              <a:cs typeface="Helvetica" panose="020B060402020202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66973" y="300858"/>
            <a:ext cx="7877027" cy="4638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fr-FR" altLang="fr-FR" b="1" dirty="0" smtClean="0">
                <a:solidFill>
                  <a:srgbClr val="000000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Le Projet Agricole Départemental Hérault 2030</a:t>
            </a:r>
          </a:p>
        </p:txBody>
      </p:sp>
      <p:pic>
        <p:nvPicPr>
          <p:cNvPr id="24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60648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322" y="2054116"/>
            <a:ext cx="8928174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Définir un </a:t>
            </a:r>
            <a:r>
              <a:rPr lang="fr-FR" sz="2400" b="1" dirty="0" smtClean="0">
                <a:solidFill>
                  <a:srgbClr val="008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scenario partagé, souhaitable et réaliste</a:t>
            </a:r>
          </a:p>
          <a:p>
            <a:pPr algn="ctr"/>
            <a:endParaRPr lang="fr-FR" sz="2000" b="1" dirty="0" smtClean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pour les </a:t>
            </a:r>
            <a:r>
              <a:rPr lang="fr-FR" sz="24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entreprises et la filière viticole héraultaise </a:t>
            </a:r>
          </a:p>
          <a:p>
            <a:pPr algn="ctr"/>
            <a:endParaRPr lang="fr-FR" sz="2000" b="1" dirty="0" smtClean="0">
              <a:solidFill>
                <a:schemeClr val="bg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à l’horizon </a:t>
            </a:r>
            <a:r>
              <a:rPr lang="fr-FR" sz="2400" b="1" dirty="0" smtClean="0">
                <a:solidFill>
                  <a:srgbClr val="008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2030</a:t>
            </a:r>
          </a:p>
        </p:txBody>
      </p:sp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45147" y="313280"/>
            <a:ext cx="6315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Objectif de l’atelier </a:t>
            </a:r>
            <a:r>
              <a:rPr lang="fr-FR" sz="2400" b="1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 </a:t>
            </a:r>
            <a:r>
              <a:rPr lang="fr-FR" sz="24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VITICULTURE </a:t>
            </a:r>
            <a:r>
              <a:rPr lang="fr-FR" sz="2400" b="1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2030 »</a:t>
            </a:r>
          </a:p>
        </p:txBody>
      </p:sp>
    </p:spTree>
    <p:extLst>
      <p:ext uri="{BB962C8B-B14F-4D97-AF65-F5344CB8AC3E}">
        <p14:creationId xmlns:p14="http://schemas.microsoft.com/office/powerpoint/2010/main" val="20198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9633" y="313280"/>
            <a:ext cx="4883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Ressources productives</a:t>
            </a:r>
            <a:endParaRPr lang="fr-FR" sz="2400" b="1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09" y="1484784"/>
            <a:ext cx="689904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6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71" y="1574800"/>
            <a:ext cx="6616880" cy="423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9633" y="313280"/>
            <a:ext cx="4883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Ressources productives</a:t>
            </a:r>
            <a:endParaRPr lang="fr-FR" sz="2400" b="1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0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0" y="2621695"/>
            <a:ext cx="8156247" cy="147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9633" y="313280"/>
            <a:ext cx="4883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Ressources productives</a:t>
            </a:r>
            <a:endParaRPr lang="fr-FR" sz="2400" b="1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4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6786"/>
            <a:ext cx="4242494" cy="282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 r="1571" b="3793"/>
          <a:stretch/>
        </p:blipFill>
        <p:spPr bwMode="auto">
          <a:xfrm>
            <a:off x="4425780" y="1916832"/>
            <a:ext cx="4298267" cy="271384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59632" y="313280"/>
            <a:ext cx="4527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Marché et société</a:t>
            </a:r>
            <a:endParaRPr lang="fr-FR" sz="2400" b="1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4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"/>
          <a:stretch/>
        </p:blipFill>
        <p:spPr bwMode="auto">
          <a:xfrm>
            <a:off x="611969" y="1897810"/>
            <a:ext cx="7477602" cy="412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045999" y="1251479"/>
            <a:ext cx="3081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Produits viticoles, Hérault, </a:t>
            </a:r>
          </a:p>
          <a:p>
            <a:pPr algn="ctr"/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2003-2018 et projections 2030</a:t>
            </a:r>
            <a:endParaRPr lang="fr-FR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632" y="313280"/>
            <a:ext cx="4527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Marché et société</a:t>
            </a:r>
            <a:endParaRPr lang="fr-FR" sz="2400" b="1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14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94152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42" y="1916832"/>
            <a:ext cx="68363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9632" y="313280"/>
            <a:ext cx="4527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Marché et société</a:t>
            </a:r>
            <a:endParaRPr lang="fr-FR" sz="2400" b="1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143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324</Words>
  <Application>Microsoft Office PowerPoint</Application>
  <PresentationFormat>Affichage à l'écran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VITICULTURE 2030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CHAVEY ALEXANDRE</dc:creator>
  <cp:lastModifiedBy>CHAVEY ALEXANDRE</cp:lastModifiedBy>
  <cp:revision>170</cp:revision>
  <cp:lastPrinted>2019-12-20T09:51:11Z</cp:lastPrinted>
  <dcterms:created xsi:type="dcterms:W3CDTF">2019-08-27T13:05:29Z</dcterms:created>
  <dcterms:modified xsi:type="dcterms:W3CDTF">2021-05-18T10:20:16Z</dcterms:modified>
</cp:coreProperties>
</file>