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411" r:id="rId3"/>
    <p:sldId id="534" r:id="rId4"/>
    <p:sldId id="533" r:id="rId5"/>
    <p:sldId id="547" r:id="rId6"/>
    <p:sldId id="546" r:id="rId7"/>
    <p:sldId id="542" r:id="rId8"/>
    <p:sldId id="548" r:id="rId9"/>
    <p:sldId id="544" r:id="rId10"/>
    <p:sldId id="545" r:id="rId11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louis Rastoin" initials="JLR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9933"/>
    <a:srgbClr val="CCFF33"/>
    <a:srgbClr val="800000"/>
    <a:srgbClr val="A50021"/>
    <a:srgbClr val="0070C0"/>
    <a:srgbClr val="CC3300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3073" autoAdjust="0"/>
  </p:normalViewPr>
  <p:slideViewPr>
    <p:cSldViewPr>
      <p:cViewPr>
        <p:scale>
          <a:sx n="70" d="100"/>
          <a:sy n="70" d="100"/>
        </p:scale>
        <p:origin x="-1500" y="-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0648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7B558E58-E78E-42C6-89C1-E91BDFD53821}" type="datetimeFigureOut">
              <a:rPr lang="fr-FR"/>
              <a:pPr>
                <a:defRPr/>
              </a:pPr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3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0648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06AA83CE-5F0E-4033-B776-7B7D553C9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6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90750" y="-12812713"/>
            <a:ext cx="18078450" cy="135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9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030" y="4716932"/>
            <a:ext cx="5425909" cy="4457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8595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5375" y="0"/>
            <a:ext cx="2937540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31641"/>
            <a:ext cx="2938595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5375" y="9431641"/>
            <a:ext cx="2937540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E0390A49-1BF1-40CA-916E-01078202F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1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Crise en idéogramme japonais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Wei (danger)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Ji (opportunité)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>
                <a:ea typeface="+mn-ea"/>
                <a:cs typeface="+mn-cs"/>
              </a:rPr>
              <a:t>La crise, une opportunité au </a:t>
            </a:r>
            <a:r>
              <a:rPr lang="fr-FR" dirty="0" err="1" smtClean="0">
                <a:ea typeface="+mn-ea"/>
                <a:cs typeface="+mn-cs"/>
              </a:rPr>
              <a:t>coeur</a:t>
            </a:r>
            <a:r>
              <a:rPr lang="fr-FR" dirty="0" smtClean="0">
                <a:ea typeface="+mn-ea"/>
                <a:cs typeface="+mn-cs"/>
              </a:rPr>
              <a:t> du danger ?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28" indent="-2857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14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40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65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91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318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443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68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5AB66E-9EED-464F-9A31-0D28F966EE08}" type="slidenum">
              <a:rPr lang="fr-FR" sz="1200">
                <a:latin typeface="Calibri" charset="0"/>
              </a:rPr>
              <a:pPr eaLnBrk="1" hangingPunct="1"/>
              <a:t>1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27F7-4A46-4480-8A6F-FD5BE78D7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C676-C520-489D-B8FF-950FA160A7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9875" y="163513"/>
            <a:ext cx="2054225" cy="54181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3513"/>
            <a:ext cx="6010275" cy="54181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FD1A-4B44-4648-BC7F-8A9290C01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B9E4-3FDC-4BBA-9069-A42F5A1B72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16900" cy="397668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68F1-0414-4A75-9340-E5660FC88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00EF-E6C2-409A-B528-665C41D7A7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1BC2-5FF6-4D35-9903-229151A2B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6A43-E704-474F-A083-7CAD8431E5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D0FE-4560-4BB0-8150-7C2B5EC2B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AA0D-FEA9-48C7-BF77-963ABAE048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DC79-6BD2-4D48-B090-97B37ED3D4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A625-8BC9-4E50-9D53-647FC2777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FB54D-CE37-4296-B37D-462576D55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C321-2D92-41E7-B804-37BC095AD7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FA64-4373-4E1A-B3C1-4EB78A6199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C94-D940-4134-81E7-A3A3F37555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360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360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ADE-72C4-4FC7-B175-7B292BB5E5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9C64-8330-46AC-9FA1-4758C0B01E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C731-A459-4C7D-83F8-30365B1EA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414A-50C7-4383-9B17-C47F34139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6D3E-C43A-4F71-8342-F63C04D8B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BDEC-9151-4357-90D9-24068C371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3399-2B90-4B82-8BB7-DB8689BF43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5720-81BF-4DA3-BEDC-FAC742423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513"/>
            <a:ext cx="8216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607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7E939505-14AC-4DAB-AF1D-3E4ACD804B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516938" y="6569075"/>
            <a:ext cx="254000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45604D14-C473-45A5-9D66-2D4FDACBE3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9A35"/>
          </a:solidFill>
          <a:latin typeface="Verdana" pitchFamily="34" charset="0"/>
          <a:ea typeface="MS PGothic" pitchFamily="34" charset="-128"/>
          <a:cs typeface="Times New Roman" pitchFamily="18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5pPr>
      <a:lvl6pPr marL="25146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6pPr>
      <a:lvl7pPr marL="29718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7pPr>
      <a:lvl8pPr marL="34290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8pPr>
      <a:lvl9pPr marL="38862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424936" cy="889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fr-FR" sz="4000" b="1" dirty="0" smtClean="0">
                <a:solidFill>
                  <a:srgbClr val="FF9933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GRANDES CULTURES</a:t>
            </a:r>
            <a:br>
              <a:rPr lang="fr-FR" sz="4000" b="1" dirty="0" smtClean="0">
                <a:solidFill>
                  <a:srgbClr val="FF9933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>
                <a:solidFill>
                  <a:srgbClr val="FF9933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</a:t>
            </a:r>
            <a:r>
              <a:rPr lang="fr-FR" sz="2800" b="1" dirty="0" smtClean="0">
                <a:solidFill>
                  <a:srgbClr val="FF9933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éréales</a:t>
            </a:r>
            <a:r>
              <a:rPr lang="fr-FR" sz="2800" b="1" dirty="0" smtClean="0">
                <a:solidFill>
                  <a:srgbClr val="FF9933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, oléagineux, protéagineux</a:t>
            </a:r>
            <a:endParaRPr lang="fr-FR" sz="2000" b="1" dirty="0">
              <a:solidFill>
                <a:srgbClr val="FF9933"/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</p:txBody>
      </p:sp>
      <p:pic>
        <p:nvPicPr>
          <p:cNvPr id="4098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398"/>
            <a:ext cx="3144884" cy="15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707904" y="465313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 mars 2021</a:t>
            </a:r>
            <a:endParaRPr lang="fr-FR" sz="18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364088" y="5661248"/>
            <a:ext cx="3527578" cy="951110"/>
            <a:chOff x="5148878" y="4437112"/>
            <a:chExt cx="3527578" cy="951110"/>
          </a:xfrm>
        </p:grpSpPr>
        <p:pic>
          <p:nvPicPr>
            <p:cNvPr id="10" name="Image 9" descr="http://www.eaurmc.fr/fileadmin/infos-pratiques/documents/LOGOS/logo_cartouche_CMJN_HD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11" y="4653822"/>
              <a:ext cx="834545" cy="73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CHAVEY\Desktop\PADH\PADH 2030\2. COPAD institutionnel\BUDGET FINANCEMENT\logo FNAD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4" y="4489448"/>
              <a:ext cx="787382" cy="8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CHAVEY\Desktop\PADH\PADH 2030\2. COPAD institutionnel\BUDGET FINANCEMENT\CD34-LOGO-VERTICAL-CMJ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698" y="4502568"/>
              <a:ext cx="710654" cy="8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\\srv-ca34fichier\Phototheque\A - Logos_Pictos\CA34\A_CA34\logo_CA_Herault_Q DOCUMENTS ET WEB 2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78" y="4437112"/>
              <a:ext cx="944716" cy="9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4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854" r="9819" b="3071"/>
          <a:stretch/>
        </p:blipFill>
        <p:spPr bwMode="auto">
          <a:xfrm>
            <a:off x="456624" y="992425"/>
            <a:ext cx="5904656" cy="33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83568" y="4552678"/>
            <a:ext cx="2725384" cy="1972666"/>
            <a:chOff x="3596221" y="2451034"/>
            <a:chExt cx="4072123" cy="292218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477" y="3240013"/>
              <a:ext cx="1445083" cy="141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221" y="2451034"/>
              <a:ext cx="4072123" cy="2922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3050998" y="5185164"/>
            <a:ext cx="562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dizaine de cessation d’activité/an … </a:t>
            </a:r>
            <a:r>
              <a:rPr lang="fr-FR" sz="1800" b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seulement 3 à 4 installations depuis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513" y="404664"/>
            <a:ext cx="828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166 chefs d’entreprises </a:t>
            </a:r>
            <a:r>
              <a:rPr lang="fr-FR" sz="18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</a:t>
            </a:r>
            <a:endParaRPr lang="fr-FR" sz="18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1280" y="3381889"/>
            <a:ext cx="2124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- 16 % </a:t>
            </a:r>
            <a:r>
              <a:rPr lang="fr-FR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depuis </a:t>
            </a:r>
            <a:r>
              <a:rPr lang="fr-FR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2010 </a:t>
            </a:r>
          </a:p>
          <a:p>
            <a:endParaRPr lang="fr-FR" sz="1600" b="1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- 22 % </a:t>
            </a:r>
            <a:r>
              <a:rPr lang="fr-FR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depuis </a:t>
            </a:r>
            <a:r>
              <a:rPr lang="fr-FR" sz="16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2003</a:t>
            </a:r>
            <a:endParaRPr lang="fr-FR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496559"/>
            <a:ext cx="808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Surfaces COP, Hérault 2000-2019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1674" r="3266"/>
          <a:stretch/>
        </p:blipFill>
        <p:spPr bwMode="auto">
          <a:xfrm>
            <a:off x="497614" y="1340768"/>
            <a:ext cx="6817600" cy="395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78023" y="3501008"/>
            <a:ext cx="1762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Surfaces en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99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Blé dur/2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Orge x3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Blé tendre </a:t>
            </a:r>
            <a:r>
              <a:rPr lang="fr-FR" sz="1600" b="1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x8</a:t>
            </a:r>
            <a:endParaRPr lang="fr-FR" sz="1600" b="1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703" y="5568142"/>
            <a:ext cx="8277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PADH 2020 : 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nombreux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départs en retraite à venir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difficultés d’accès au foncier, 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évolutions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 PAC 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  <a:r>
              <a:rPr lang="fr-FR" sz="1600" i="1" dirty="0" err="1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dvt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rotations (…)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limitent </a:t>
            </a:r>
            <a:r>
              <a:rPr lang="fr-FR" sz="1600" i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</a:t>
            </a:r>
            <a:r>
              <a:rPr lang="fr-FR" sz="1600" i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cultures autour de 15 500 ha.   </a:t>
            </a:r>
          </a:p>
        </p:txBody>
      </p:sp>
    </p:spTree>
    <p:extLst>
      <p:ext uri="{BB962C8B-B14F-4D97-AF65-F5344CB8AC3E}">
        <p14:creationId xmlns:p14="http://schemas.microsoft.com/office/powerpoint/2010/main" val="486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255713"/>
            <a:ext cx="76819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96559"/>
            <a:ext cx="808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Surfaces COP, semences, Hérault 2000-2019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6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496559"/>
            <a:ext cx="808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Semences </a:t>
            </a:r>
            <a:r>
              <a:rPr lang="fr-FR" sz="18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(en rouge situation 2020)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159" y="1124744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surfaces en semences ont été portées à 2 500 ha d’hybrides (maïs, tournesol, sorgho, colza) et 1 500 ha de non hybrides (blé dur, luzerne, vesce,...). L’Hérault reste la 1ère zone de semence tournesol base au monde, tant en quantité qu’en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qualité 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(OK, 50-60% mondial).</a:t>
            </a:r>
          </a:p>
          <a:p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Augmentation des bases (hybrides) au profit des commerciaux (250 ha de tournesol -3 km, 250 ha de maïs – 400 m)</a:t>
            </a:r>
            <a:endParaRPr lang="fr-FR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Surfaces gagnés sur du blé dur. Evolution des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producteurs céréaliers vers la semence.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Semences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hybrides bio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passent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50 à 120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 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(150 ha mais demande de 1 000 ha).</a:t>
            </a:r>
            <a:endParaRPr lang="fr-FR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 producteurs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valorisent 1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000 nouveaux ha de semences hybrides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20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semenciers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ont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repris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500 ha et 20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nouveaux semenciers (15 agri. en place et 5 installations) valorisent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500 ha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 entreprises mais des plus petits (</a:t>
            </a:r>
            <a:r>
              <a:rPr lang="fr-FR" sz="16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vitis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qui ont arrachés)</a:t>
            </a:r>
            <a:endParaRPr lang="fr-FR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bases demandent un fort isolement (3 km) dont limitation de leur développement</a:t>
            </a:r>
            <a:r>
              <a:rPr lang="fr-FR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valorisation économique substantielle</a:t>
            </a: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(OK, 5-6 000 au lieu de 3-4 000)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permis le développement de la 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filière.</a:t>
            </a:r>
          </a:p>
          <a:p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</a:t>
            </a:r>
            <a:r>
              <a:rPr lang="fr-FR" sz="16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producteurs ont acquis une forte technicité et bénéficient d’un bon suivi technique de la part des établissements contractants</a:t>
            </a:r>
            <a:r>
              <a:rPr lang="fr-FR" sz="16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450 ha de céréales AB (BT, orge, </a:t>
            </a:r>
            <a:r>
              <a:rPr lang="fr-FR" sz="16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tritical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+ 100 ha de BD</a:t>
            </a:r>
            <a:endParaRPr lang="fr-FR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1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53780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solidFill>
                  <a:srgbClr val="00990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Attentes sociétales : labels et proximité</a:t>
            </a:r>
            <a:endParaRPr lang="fr-FR" sz="2000" dirty="0">
              <a:solidFill>
                <a:srgbClr val="009900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544" y="327394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200150" lvl="2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fr-FR" sz="1600" b="1" dirty="0" smtClean="0">
                <a:solidFill>
                  <a:srgbClr val="FF993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Consommation et production à l’échelle de l’</a:t>
            </a:r>
            <a:r>
              <a:rPr lang="fr-FR" sz="1600" b="1" dirty="0">
                <a:solidFill>
                  <a:srgbClr val="FF993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H</a:t>
            </a:r>
            <a:r>
              <a:rPr lang="fr-FR" sz="1600" b="1" dirty="0" smtClean="0">
                <a:solidFill>
                  <a:srgbClr val="FF993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érault</a:t>
            </a:r>
          </a:p>
          <a:p>
            <a:pPr marL="0" indent="0">
              <a:buNone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600" b="1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600" b="1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100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100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100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fr-FR" sz="1100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 algn="r">
              <a:buNone/>
            </a:pPr>
            <a:r>
              <a:rPr lang="fr-FR" sz="1000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Sources </a:t>
            </a:r>
            <a:r>
              <a:rPr lang="fr-FR" sz="10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: </a:t>
            </a:r>
            <a:endParaRPr lang="fr-FR" sz="1000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 algn="r">
              <a:buNone/>
            </a:pPr>
            <a:r>
              <a:rPr lang="fr-FR" sz="1000" i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Estimations </a:t>
            </a:r>
            <a:r>
              <a:rPr lang="fr-FR" sz="10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de consommation par personne et par an réalisée à partir de l'étude INCA 3 (échantillon de 4 114 personnes) et des données publiées dans le </a:t>
            </a:r>
            <a:r>
              <a:rPr lang="fr-FR" sz="1000" i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Graph'Agri</a:t>
            </a:r>
            <a:r>
              <a:rPr lang="fr-FR" sz="10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 2019 (moyennes 2015-2019)</a:t>
            </a:r>
            <a:endParaRPr lang="fr-FR" sz="1000" i="1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 algn="r">
              <a:buNone/>
            </a:pPr>
            <a:r>
              <a:rPr lang="fr-FR" sz="10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France </a:t>
            </a:r>
            <a:r>
              <a:rPr lang="fr-FR" sz="1000" i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Agrimer</a:t>
            </a:r>
            <a:r>
              <a:rPr lang="fr-FR" sz="1000" i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 / Agreste </a:t>
            </a:r>
            <a:r>
              <a:rPr lang="fr-FR" sz="1000" i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2019</a:t>
            </a:r>
            <a:endParaRPr lang="fr-FR" sz="1000" i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7349"/>
            <a:ext cx="7221438" cy="15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suzor\Documents\hélène\GAT\GAT 2018\LOGO 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87" y="1542593"/>
            <a:ext cx="1780455" cy="8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suzor\Desktop\hve_co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1970"/>
            <a:ext cx="964977" cy="9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« Zéro résidu de pesticides » : un nouveau label pour le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19" y="1501970"/>
            <a:ext cx="936104" cy="9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eu-Blanc-Coeur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01" y="1274991"/>
            <a:ext cx="1361921" cy="13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54868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Conséquences sur blé dur méditerranéen</a:t>
            </a:r>
            <a:endParaRPr lang="fr-FR" sz="2000" dirty="0">
              <a:solidFill>
                <a:srgbClr val="006600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544" y="1196751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200150" lvl="2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 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du confort hydrique et rendement (Sud-est)</a:t>
            </a:r>
          </a:p>
          <a:p>
            <a:pPr marL="0" indent="0">
              <a:buNone/>
            </a:pPr>
            <a:endParaRPr lang="fr-FR" sz="1600" b="1" dirty="0" smtClean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fr-FR" sz="1600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 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T° </a:t>
            </a:r>
            <a:r>
              <a:rPr lang="fr-FR" sz="1600" b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échaudantes</a:t>
            </a: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</a:t>
            </a:r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handicap climatique (3q en 2000, 7q en 2010, 10q en 2015)</a:t>
            </a:r>
          </a:p>
          <a:p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Plus de variabilité </a:t>
            </a:r>
            <a:r>
              <a:rPr lang="fr-FR" sz="1600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inter-annuelle</a:t>
            </a:r>
            <a:endParaRPr lang="fr-FR" sz="16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Modification phénologie : - 10 jours récolte en 30 ans (Nîmes)</a:t>
            </a:r>
          </a:p>
          <a:p>
            <a:pPr>
              <a:buFontTx/>
              <a:buChar char="•"/>
              <a:defRPr/>
            </a:pPr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Le cycle est accéléré par l’augmentation des températures.</a:t>
            </a:r>
          </a:p>
          <a:p>
            <a:pPr>
              <a:buFontTx/>
              <a:buChar char="•"/>
              <a:defRPr/>
            </a:pPr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Cette précocification compense en partie l’augmentation de l’ETP </a:t>
            </a:r>
            <a:b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</a:br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 et des températures.</a:t>
            </a:r>
          </a:p>
          <a:p>
            <a:pPr>
              <a:buFontTx/>
              <a:buChar char="•"/>
              <a:defRPr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 </a:t>
            </a:r>
            <a:r>
              <a:rPr lang="fr-FR" sz="1600" b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Tx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 </a:t>
            </a:r>
            <a:r>
              <a:rPr lang="fr-FR" sz="1600" b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protéïnes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,  qualité </a:t>
            </a:r>
            <a:r>
              <a:rPr lang="fr-FR" sz="1600" b="1" dirty="0" err="1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pastière</a:t>
            </a: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  <a:defRPr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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Le risque de gel tardif, au printemps (orange)</a:t>
            </a:r>
          </a:p>
          <a:p>
            <a:pPr>
              <a:buFontTx/>
              <a:buChar char="•"/>
              <a:defRPr/>
            </a:pPr>
            <a:r>
              <a:rPr lang="fr-FR" sz="1600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Rechercher </a:t>
            </a:r>
            <a:r>
              <a:rPr lang="fr-FR" sz="16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davantage de  précocité (semis ou variétés plus précoces).</a:t>
            </a:r>
          </a:p>
          <a:p>
            <a:pPr>
              <a:buFontTx/>
              <a:buChar char="•"/>
              <a:defRPr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</a:t>
            </a:r>
            <a:r>
              <a:rPr lang="fr-FR" sz="1600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Faisabilité du semi (- 5 jours entre 20/10 et 20/11)</a:t>
            </a:r>
          </a:p>
          <a:p>
            <a:pPr marL="0" indent="0">
              <a:buNone/>
              <a:defRPr/>
            </a:pPr>
            <a:endParaRPr lang="fr-FR" sz="1600" b="1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1273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9782"/>
            <a:ext cx="6732042" cy="50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96559"/>
            <a:ext cx="808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quoi le changement climatique impacte les productions céréalières et votre métier ?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2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496559"/>
            <a:ext cx="808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Quels leviers d’adaptation face au changement climatique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>
            <a:fillRect/>
          </a:stretch>
        </p:blipFill>
        <p:spPr bwMode="auto">
          <a:xfrm>
            <a:off x="245765" y="1052736"/>
            <a:ext cx="852243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 de texte 2"/>
          <p:cNvSpPr txBox="1">
            <a:spLocks noChangeArrowheads="1"/>
          </p:cNvSpPr>
          <p:nvPr/>
        </p:nvSpPr>
        <p:spPr bwMode="auto">
          <a:xfrm>
            <a:off x="6783453" y="5821834"/>
            <a:ext cx="1768475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Données : CRAO 2020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24482"/>
      </p:ext>
    </p:extLst>
  </p:cSld>
  <p:clrMapOvr>
    <a:masterClrMapping/>
  </p:clrMapOvr>
</p:sld>
</file>

<file path=ppt/theme/theme1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14712</TotalTime>
  <Words>258</Words>
  <Application>Microsoft Office PowerPoint</Application>
  <PresentationFormat>Affichage à l'écran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2_Modèle par défaut</vt:lpstr>
      <vt:lpstr>3_Modèle par défaut</vt:lpstr>
      <vt:lpstr>GRANDES CULTURES Céréales, oléagineux, protéagineux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CHAVEY ALEXANDRE</dc:creator>
  <cp:lastModifiedBy>CHAVEY ALEXANDRE</cp:lastModifiedBy>
  <cp:revision>1091</cp:revision>
  <cp:lastPrinted>2021-04-02T16:35:42Z</cp:lastPrinted>
  <dcterms:created xsi:type="dcterms:W3CDTF">2014-02-04T11:47:52Z</dcterms:created>
  <dcterms:modified xsi:type="dcterms:W3CDTF">2021-05-18T07:55:51Z</dcterms:modified>
</cp:coreProperties>
</file>